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6C3BB3-95E3-B74A-A874-DF170F4C1EB2}" v="1" dt="2023-05-01T10:46:47.218"/>
  </p1510:revLst>
</p1510:revInfo>
</file>

<file path=ppt/tableStyles.xml><?xml version="1.0" encoding="utf-8"?>
<a:tblStyleLst xmlns:a="http://schemas.openxmlformats.org/drawingml/2006/main" def="{D751E80C-B076-4325-AC9C-2FC5BD2BD5C1}">
  <a:tblStyle styleId="{D751E80C-B076-4325-AC9C-2FC5BD2BD5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24"/>
    <p:restoredTop sz="72746"/>
  </p:normalViewPr>
  <p:slideViewPr>
    <p:cSldViewPr snapToGrid="0">
      <p:cViewPr varScale="1">
        <p:scale>
          <a:sx n="117" d="100"/>
          <a:sy n="117" d="100"/>
        </p:scale>
        <p:origin x="57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 Reimann" userId="76d9a8b7-aab6-4d1d-af93-e1594f3903b8" providerId="ADAL" clId="{166C3BB3-95E3-B74A-A874-DF170F4C1EB2}"/>
    <pc:docChg chg="delSld modSld">
      <pc:chgData name="Raphael Reimann" userId="76d9a8b7-aab6-4d1d-af93-e1594f3903b8" providerId="ADAL" clId="{166C3BB3-95E3-B74A-A874-DF170F4C1EB2}" dt="2023-05-17T15:26:11.043" v="24" actId="113"/>
      <pc:docMkLst>
        <pc:docMk/>
      </pc:docMkLst>
      <pc:sldChg chg="del">
        <pc:chgData name="Raphael Reimann" userId="76d9a8b7-aab6-4d1d-af93-e1594f3903b8" providerId="ADAL" clId="{166C3BB3-95E3-B74A-A874-DF170F4C1EB2}" dt="2023-05-17T15:24:42.347" v="2" actId="2696"/>
        <pc:sldMkLst>
          <pc:docMk/>
          <pc:sldMk cId="0" sldId="256"/>
        </pc:sldMkLst>
      </pc:sldChg>
      <pc:sldChg chg="modNotesTx">
        <pc:chgData name="Raphael Reimann" userId="76d9a8b7-aab6-4d1d-af93-e1594f3903b8" providerId="ADAL" clId="{166C3BB3-95E3-B74A-A874-DF170F4C1EB2}" dt="2023-05-17T15:24:49.119" v="3" actId="20577"/>
        <pc:sldMkLst>
          <pc:docMk/>
          <pc:sldMk cId="0" sldId="259"/>
        </pc:sldMkLst>
      </pc:sldChg>
      <pc:sldChg chg="modNotesTx">
        <pc:chgData name="Raphael Reimann" userId="76d9a8b7-aab6-4d1d-af93-e1594f3903b8" providerId="ADAL" clId="{166C3BB3-95E3-B74A-A874-DF170F4C1EB2}" dt="2023-05-17T15:24:53.749" v="4" actId="20577"/>
        <pc:sldMkLst>
          <pc:docMk/>
          <pc:sldMk cId="0" sldId="260"/>
        </pc:sldMkLst>
      </pc:sldChg>
      <pc:sldChg chg="modNotesTx">
        <pc:chgData name="Raphael Reimann" userId="76d9a8b7-aab6-4d1d-af93-e1594f3903b8" providerId="ADAL" clId="{166C3BB3-95E3-B74A-A874-DF170F4C1EB2}" dt="2023-05-17T15:24:56.132" v="5" actId="20577"/>
        <pc:sldMkLst>
          <pc:docMk/>
          <pc:sldMk cId="0" sldId="261"/>
        </pc:sldMkLst>
      </pc:sldChg>
      <pc:sldChg chg="modNotesTx">
        <pc:chgData name="Raphael Reimann" userId="76d9a8b7-aab6-4d1d-af93-e1594f3903b8" providerId="ADAL" clId="{166C3BB3-95E3-B74A-A874-DF170F4C1EB2}" dt="2023-05-17T15:24:59.644" v="6" actId="20577"/>
        <pc:sldMkLst>
          <pc:docMk/>
          <pc:sldMk cId="0" sldId="262"/>
        </pc:sldMkLst>
      </pc:sldChg>
      <pc:sldChg chg="modNotesTx">
        <pc:chgData name="Raphael Reimann" userId="76d9a8b7-aab6-4d1d-af93-e1594f3903b8" providerId="ADAL" clId="{166C3BB3-95E3-B74A-A874-DF170F4C1EB2}" dt="2023-05-17T15:25:03.540" v="7" actId="20577"/>
        <pc:sldMkLst>
          <pc:docMk/>
          <pc:sldMk cId="0" sldId="263"/>
        </pc:sldMkLst>
      </pc:sldChg>
      <pc:sldChg chg="modNotesTx">
        <pc:chgData name="Raphael Reimann" userId="76d9a8b7-aab6-4d1d-af93-e1594f3903b8" providerId="ADAL" clId="{166C3BB3-95E3-B74A-A874-DF170F4C1EB2}" dt="2023-05-17T15:25:05.991" v="8" actId="20577"/>
        <pc:sldMkLst>
          <pc:docMk/>
          <pc:sldMk cId="0" sldId="264"/>
        </pc:sldMkLst>
      </pc:sldChg>
      <pc:sldChg chg="modNotesTx">
        <pc:chgData name="Raphael Reimann" userId="76d9a8b7-aab6-4d1d-af93-e1594f3903b8" providerId="ADAL" clId="{166C3BB3-95E3-B74A-A874-DF170F4C1EB2}" dt="2023-05-17T15:25:08.182" v="9" actId="20577"/>
        <pc:sldMkLst>
          <pc:docMk/>
          <pc:sldMk cId="0" sldId="265"/>
        </pc:sldMkLst>
      </pc:sldChg>
      <pc:sldChg chg="modNotesTx">
        <pc:chgData name="Raphael Reimann" userId="76d9a8b7-aab6-4d1d-af93-e1594f3903b8" providerId="ADAL" clId="{166C3BB3-95E3-B74A-A874-DF170F4C1EB2}" dt="2023-05-17T15:25:12.072" v="10" actId="20577"/>
        <pc:sldMkLst>
          <pc:docMk/>
          <pc:sldMk cId="0" sldId="266"/>
        </pc:sldMkLst>
      </pc:sldChg>
      <pc:sldChg chg="modNotesTx">
        <pc:chgData name="Raphael Reimann" userId="76d9a8b7-aab6-4d1d-af93-e1594f3903b8" providerId="ADAL" clId="{166C3BB3-95E3-B74A-A874-DF170F4C1EB2}" dt="2023-05-17T15:25:14.860" v="11" actId="20577"/>
        <pc:sldMkLst>
          <pc:docMk/>
          <pc:sldMk cId="0" sldId="267"/>
        </pc:sldMkLst>
      </pc:sldChg>
      <pc:sldChg chg="modNotesTx">
        <pc:chgData name="Raphael Reimann" userId="76d9a8b7-aab6-4d1d-af93-e1594f3903b8" providerId="ADAL" clId="{166C3BB3-95E3-B74A-A874-DF170F4C1EB2}" dt="2023-05-17T15:25:28.510" v="12" actId="20577"/>
        <pc:sldMkLst>
          <pc:docMk/>
          <pc:sldMk cId="0" sldId="268"/>
        </pc:sldMkLst>
      </pc:sldChg>
      <pc:sldChg chg="modNotesTx">
        <pc:chgData name="Raphael Reimann" userId="76d9a8b7-aab6-4d1d-af93-e1594f3903b8" providerId="ADAL" clId="{166C3BB3-95E3-B74A-A874-DF170F4C1EB2}" dt="2023-05-17T15:25:32.054" v="13" actId="20577"/>
        <pc:sldMkLst>
          <pc:docMk/>
          <pc:sldMk cId="0" sldId="269"/>
        </pc:sldMkLst>
      </pc:sldChg>
      <pc:sldChg chg="modNotesTx">
        <pc:chgData name="Raphael Reimann" userId="76d9a8b7-aab6-4d1d-af93-e1594f3903b8" providerId="ADAL" clId="{166C3BB3-95E3-B74A-A874-DF170F4C1EB2}" dt="2023-05-17T15:25:33.981" v="14" actId="20577"/>
        <pc:sldMkLst>
          <pc:docMk/>
          <pc:sldMk cId="0" sldId="270"/>
        </pc:sldMkLst>
      </pc:sldChg>
      <pc:sldChg chg="modNotesTx">
        <pc:chgData name="Raphael Reimann" userId="76d9a8b7-aab6-4d1d-af93-e1594f3903b8" providerId="ADAL" clId="{166C3BB3-95E3-B74A-A874-DF170F4C1EB2}" dt="2023-05-17T15:25:36.115" v="15" actId="20577"/>
        <pc:sldMkLst>
          <pc:docMk/>
          <pc:sldMk cId="0" sldId="271"/>
        </pc:sldMkLst>
      </pc:sldChg>
      <pc:sldChg chg="modNotesTx">
        <pc:chgData name="Raphael Reimann" userId="76d9a8b7-aab6-4d1d-af93-e1594f3903b8" providerId="ADAL" clId="{166C3BB3-95E3-B74A-A874-DF170F4C1EB2}" dt="2023-05-17T15:25:42.323" v="16" actId="20577"/>
        <pc:sldMkLst>
          <pc:docMk/>
          <pc:sldMk cId="0" sldId="272"/>
        </pc:sldMkLst>
      </pc:sldChg>
      <pc:sldChg chg="modNotesTx">
        <pc:chgData name="Raphael Reimann" userId="76d9a8b7-aab6-4d1d-af93-e1594f3903b8" providerId="ADAL" clId="{166C3BB3-95E3-B74A-A874-DF170F4C1EB2}" dt="2023-05-17T15:25:44.882" v="17" actId="20577"/>
        <pc:sldMkLst>
          <pc:docMk/>
          <pc:sldMk cId="0" sldId="273"/>
        </pc:sldMkLst>
      </pc:sldChg>
      <pc:sldChg chg="modNotesTx">
        <pc:chgData name="Raphael Reimann" userId="76d9a8b7-aab6-4d1d-af93-e1594f3903b8" providerId="ADAL" clId="{166C3BB3-95E3-B74A-A874-DF170F4C1EB2}" dt="2023-05-17T15:25:46.938" v="18" actId="20577"/>
        <pc:sldMkLst>
          <pc:docMk/>
          <pc:sldMk cId="0" sldId="274"/>
        </pc:sldMkLst>
      </pc:sldChg>
      <pc:sldChg chg="modNotesTx">
        <pc:chgData name="Raphael Reimann" userId="76d9a8b7-aab6-4d1d-af93-e1594f3903b8" providerId="ADAL" clId="{166C3BB3-95E3-B74A-A874-DF170F4C1EB2}" dt="2023-05-17T15:26:11.043" v="24" actId="113"/>
        <pc:sldMkLst>
          <pc:docMk/>
          <pc:sldMk cId="0" sldId="275"/>
        </pc:sldMkLst>
      </pc:sldChg>
      <pc:sldChg chg="modNotesTx">
        <pc:chgData name="Raphael Reimann" userId="76d9a8b7-aab6-4d1d-af93-e1594f3903b8" providerId="ADAL" clId="{166C3BB3-95E3-B74A-A874-DF170F4C1EB2}" dt="2023-05-17T15:25:52.307" v="20" actId="20577"/>
        <pc:sldMkLst>
          <pc:docMk/>
          <pc:sldMk cId="0" sldId="276"/>
        </pc:sldMkLst>
      </pc:sldChg>
      <pc:sldChg chg="modNotesTx">
        <pc:chgData name="Raphael Reimann" userId="76d9a8b7-aab6-4d1d-af93-e1594f3903b8" providerId="ADAL" clId="{166C3BB3-95E3-B74A-A874-DF170F4C1EB2}" dt="2023-05-17T15:25:54.329" v="21" actId="20577"/>
        <pc:sldMkLst>
          <pc:docMk/>
          <pc:sldMk cId="0" sldId="277"/>
        </pc:sldMkLst>
      </pc:sldChg>
      <pc:sldChg chg="modNotesTx">
        <pc:chgData name="Raphael Reimann" userId="76d9a8b7-aab6-4d1d-af93-e1594f3903b8" providerId="ADAL" clId="{166C3BB3-95E3-B74A-A874-DF170F4C1EB2}" dt="2023-05-17T15:25:57.812" v="22" actId="20577"/>
        <pc:sldMkLst>
          <pc:docMk/>
          <pc:sldMk cId="0" sldId="278"/>
        </pc:sldMkLst>
      </pc:sldChg>
      <pc:sldChg chg="modNotesTx">
        <pc:chgData name="Raphael Reimann" userId="76d9a8b7-aab6-4d1d-af93-e1594f3903b8" providerId="ADAL" clId="{166C3BB3-95E3-B74A-A874-DF170F4C1EB2}" dt="2023-05-17T15:26:01.481" v="23" actId="20577"/>
        <pc:sldMkLst>
          <pc:docMk/>
          <pc:sldMk cId="0" sldId="280"/>
        </pc:sldMkLst>
      </pc:sldChg>
      <pc:sldChg chg="addSp delSp modSp modNotes">
        <pc:chgData name="Raphael Reimann" userId="76d9a8b7-aab6-4d1d-af93-e1594f3903b8" providerId="ADAL" clId="{166C3BB3-95E3-B74A-A874-DF170F4C1EB2}" dt="2023-05-01T10:46:50.333" v="1"/>
        <pc:sldMkLst>
          <pc:docMk/>
          <pc:sldMk cId="0" sldId="282"/>
        </pc:sldMkLst>
        <pc:spChg chg="add del mod">
          <ac:chgData name="Raphael Reimann" userId="76d9a8b7-aab6-4d1d-af93-e1594f3903b8" providerId="ADAL" clId="{166C3BB3-95E3-B74A-A874-DF170F4C1EB2}" dt="2023-05-01T10:46:50.333" v="1"/>
          <ac:spMkLst>
            <pc:docMk/>
            <pc:sldMk cId="0" sldId="282"/>
            <ac:spMk id="2" creationId="{172A05E1-354A-E7BF-31BF-71190C0E3AB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38d96c3dd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38d96c3dd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3a20d6c5d9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3a20d6c5d9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3a20d6c5d9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3a20d6c5d9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3a20d6c5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3a20d6c5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38d96c3ddf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38d96c3ddf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399ae9b5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399ae9b5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38eeb18d8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38eeb18d8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38eeb18d8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38eeb18d8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8d96c3dd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8d96c3dd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38d96c3dd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38d96c3dd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38d96c3ddf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38d96c3ddf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b="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38d96c3dd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38d96c3dd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38d96c3ddf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38d96c3ddf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38d96c3ddf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38d96c3ddf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38d96c3dd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38d96c3dd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38d96c3dd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38d96c3dd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3a7e46c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3a7e46c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3a7e46cf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3a7e46cf9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38d96c3ddf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38d96c3ddf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38d96c3dd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38d96c3dd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Helvetica Neue"/>
              <a:buChar char="●"/>
            </a:pPr>
            <a:endParaRPr sz="1600" dirty="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38d96c3dd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38d96c3ddf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38d96c3ddf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38d96c3ddf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99ae9b5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99ae9b5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38eeb18d8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38eeb18d8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a20d6c5d9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a20d6c5d9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3a20d6c5d9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3a20d6c5d9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2450" y="467575"/>
            <a:ext cx="1028700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18575" y="-18575"/>
            <a:ext cx="9246300" cy="158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148675"/>
            <a:ext cx="4572000" cy="499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992450" y="467575"/>
            <a:ext cx="1028700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-18575" y="-18575"/>
            <a:ext cx="9246300" cy="158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Ethics of AI Ethics: An Evaluation of Guidelines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4294967295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12" y="528675"/>
            <a:ext cx="492513" cy="49251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933325" y="445025"/>
            <a:ext cx="69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Transparency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Transparency</a:t>
            </a:r>
            <a:r>
              <a:rPr lang="de"/>
              <a:t>: Oversight of AI systems should be possible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Explainability</a:t>
            </a:r>
            <a:r>
              <a:rPr lang="de"/>
              <a:t>: Translation of technical concepts and decision outputs into intelligible, comprehensible formats suitable for evaluation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Open Source Data/Algorithms</a:t>
            </a:r>
            <a:r>
              <a:rPr lang="de"/>
              <a:t>: Research, data, and algorithms should be open to support advancement of the technology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Open Government Procurement</a:t>
            </a:r>
            <a:r>
              <a:rPr lang="de"/>
              <a:t>: Governments should be transparent about their use of AI systems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Right to Information</a:t>
            </a:r>
            <a:r>
              <a:rPr lang="de"/>
              <a:t>: Individuals’ right to know about the use of, and their interaction with, AI systems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Interaction Notification</a:t>
            </a:r>
            <a:r>
              <a:rPr lang="de"/>
              <a:t>: Individuals awareness  when interacting with an AI system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Regular reporting</a:t>
            </a:r>
            <a:r>
              <a:rPr lang="de"/>
              <a:t>: Organizations developing AI systems should disclose important information</a:t>
            </a: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10</a:t>
            </a:fld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22" y="458468"/>
            <a:ext cx="543100" cy="54313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933325" y="445025"/>
            <a:ext cx="69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Safety</a:t>
            </a:r>
            <a:endParaRPr/>
          </a:p>
        </p:txBody>
      </p:sp>
      <p:sp>
        <p:nvSpPr>
          <p:cNvPr id="169" name="Google Shape;169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Safety</a:t>
            </a:r>
            <a:r>
              <a:rPr lang="de"/>
              <a:t>: AI system reliably does what is intended without harming its environment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Security</a:t>
            </a:r>
            <a:r>
              <a:rPr lang="de"/>
              <a:t>: AI systems ability to resist external threats 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Security by Design</a:t>
            </a:r>
            <a:r>
              <a:rPr lang="de"/>
              <a:t>: AI systems should be developed securely, not only in principle, but also in specific implementation decisions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Predictability</a:t>
            </a:r>
            <a:r>
              <a:rPr lang="de"/>
              <a:t>: The AI systems outcome of the planning process must be consistent with the input</a:t>
            </a:r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11</a:t>
            </a:fld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 is missing?</a:t>
            </a:r>
            <a:endParaRPr/>
          </a:p>
        </p:txBody>
      </p:sp>
      <p:sp>
        <p:nvSpPr>
          <p:cNvPr id="177" name="Google Shape;17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Author criticizes omissions in existing guidelines: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Political abuse of AI systems (fake news, election fraud, bots)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Lack of diversity in AI community 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Contradiction with sustainability goals (lithium mining, energy consumption, clickworkers)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Trolley problem (e.g. autonomous driving)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Algorithmic decision making vs. human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Public-private partnership, lack of transparency, danger of buy-outs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Justified omission: </a:t>
            </a:r>
            <a:r>
              <a:rPr lang="de" i="1"/>
              <a:t>Artificial general intelligence </a:t>
            </a:r>
            <a:r>
              <a:rPr lang="de"/>
              <a:t>(speculative) </a:t>
            </a:r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12</a:t>
            </a:fld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AI Ethics in Practice</a:t>
            </a:r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AI Industry </a:t>
            </a:r>
            <a:r>
              <a:rPr lang="de" dirty="0" err="1"/>
              <a:t>is</a:t>
            </a:r>
            <a:r>
              <a:rPr lang="de" dirty="0"/>
              <a:t> </a:t>
            </a:r>
            <a:r>
              <a:rPr lang="de" dirty="0" err="1"/>
              <a:t>huge</a:t>
            </a:r>
            <a:r>
              <a:rPr lang="de" dirty="0"/>
              <a:t> </a:t>
            </a:r>
            <a:r>
              <a:rPr lang="de" dirty="0" err="1"/>
              <a:t>market</a:t>
            </a:r>
            <a:r>
              <a:rPr lang="de" dirty="0"/>
              <a:t>: 7 </a:t>
            </a:r>
            <a:r>
              <a:rPr lang="de" dirty="0" err="1"/>
              <a:t>billion</a:t>
            </a:r>
            <a:r>
              <a:rPr lang="de" dirty="0"/>
              <a:t> USD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Major AI </a:t>
            </a:r>
            <a:r>
              <a:rPr lang="de" dirty="0" err="1"/>
              <a:t>conferences</a:t>
            </a:r>
            <a:r>
              <a:rPr lang="de" dirty="0"/>
              <a:t> </a:t>
            </a:r>
            <a:r>
              <a:rPr lang="de" dirty="0" err="1"/>
              <a:t>are</a:t>
            </a:r>
            <a:r>
              <a:rPr lang="de" dirty="0"/>
              <a:t> </a:t>
            </a:r>
            <a:r>
              <a:rPr lang="de" dirty="0" err="1"/>
              <a:t>sponsored</a:t>
            </a:r>
            <a:r>
              <a:rPr lang="de" dirty="0"/>
              <a:t> </a:t>
            </a:r>
            <a:r>
              <a:rPr lang="de" dirty="0" err="1"/>
              <a:t>by</a:t>
            </a:r>
            <a:r>
              <a:rPr lang="de" dirty="0"/>
              <a:t> </a:t>
            </a:r>
            <a:r>
              <a:rPr lang="de" dirty="0" err="1"/>
              <a:t>corporations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Narrative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i="1" dirty="0"/>
              <a:t>AI </a:t>
            </a:r>
            <a:r>
              <a:rPr lang="de" i="1" dirty="0" err="1"/>
              <a:t>Race</a:t>
            </a:r>
            <a:r>
              <a:rPr lang="de" i="1" dirty="0"/>
              <a:t> </a:t>
            </a:r>
            <a:r>
              <a:rPr lang="de" dirty="0" err="1"/>
              <a:t>between</a:t>
            </a:r>
            <a:r>
              <a:rPr lang="de" dirty="0"/>
              <a:t> US, China and EU </a:t>
            </a:r>
            <a:r>
              <a:rPr lang="de" dirty="0" err="1"/>
              <a:t>promotes</a:t>
            </a:r>
            <a:r>
              <a:rPr lang="de" dirty="0"/>
              <a:t> </a:t>
            </a:r>
            <a:r>
              <a:rPr lang="de" dirty="0" err="1"/>
              <a:t>recklessness</a:t>
            </a:r>
            <a:r>
              <a:rPr lang="de" dirty="0"/>
              <a:t> and </a:t>
            </a:r>
            <a:r>
              <a:rPr lang="de" dirty="0" err="1"/>
              <a:t>skipping</a:t>
            </a:r>
            <a:r>
              <a:rPr lang="de" dirty="0"/>
              <a:t> </a:t>
            </a:r>
            <a:r>
              <a:rPr lang="de" dirty="0" err="1"/>
              <a:t>over</a:t>
            </a:r>
            <a:r>
              <a:rPr lang="de" dirty="0"/>
              <a:t> </a:t>
            </a:r>
            <a:r>
              <a:rPr lang="de" dirty="0" err="1"/>
              <a:t>ethical</a:t>
            </a:r>
            <a:r>
              <a:rPr lang="de" dirty="0"/>
              <a:t> </a:t>
            </a:r>
            <a:r>
              <a:rPr lang="de" dirty="0" err="1"/>
              <a:t>considerations</a:t>
            </a:r>
            <a:r>
              <a:rPr lang="de" dirty="0"/>
              <a:t>, </a:t>
            </a:r>
            <a:r>
              <a:rPr lang="de" b="1" dirty="0" err="1"/>
              <a:t>needs</a:t>
            </a:r>
            <a:r>
              <a:rPr lang="de" b="1" dirty="0"/>
              <a:t> </a:t>
            </a:r>
            <a:r>
              <a:rPr lang="de" b="1" dirty="0" err="1"/>
              <a:t>reframing</a:t>
            </a:r>
            <a:r>
              <a:rPr lang="de" b="1" dirty="0"/>
              <a:t> </a:t>
            </a:r>
            <a:r>
              <a:rPr lang="de" b="1" dirty="0" err="1"/>
              <a:t>to</a:t>
            </a:r>
            <a:r>
              <a:rPr lang="de" b="1" dirty="0"/>
              <a:t> a global </a:t>
            </a:r>
            <a:r>
              <a:rPr lang="de" b="1" dirty="0" err="1"/>
              <a:t>cooperative</a:t>
            </a:r>
            <a:r>
              <a:rPr lang="de" b="1" dirty="0"/>
              <a:t> </a:t>
            </a:r>
            <a:r>
              <a:rPr lang="de" b="1" dirty="0" err="1"/>
              <a:t>project</a:t>
            </a:r>
            <a:endParaRPr b="1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 err="1"/>
              <a:t>Some</a:t>
            </a:r>
            <a:r>
              <a:rPr lang="de" dirty="0"/>
              <a:t> </a:t>
            </a:r>
            <a:r>
              <a:rPr lang="de" dirty="0" err="1"/>
              <a:t>ethical</a:t>
            </a:r>
            <a:r>
              <a:rPr lang="de" dirty="0"/>
              <a:t> </a:t>
            </a:r>
            <a:r>
              <a:rPr lang="de" dirty="0" err="1"/>
              <a:t>principles</a:t>
            </a:r>
            <a:r>
              <a:rPr lang="de" dirty="0"/>
              <a:t> </a:t>
            </a:r>
            <a:r>
              <a:rPr lang="de" dirty="0" err="1"/>
              <a:t>are</a:t>
            </a:r>
            <a:r>
              <a:rPr lang="de" dirty="0"/>
              <a:t> </a:t>
            </a:r>
            <a:r>
              <a:rPr lang="de" dirty="0" err="1"/>
              <a:t>addressed</a:t>
            </a:r>
            <a:r>
              <a:rPr lang="de" dirty="0"/>
              <a:t> </a:t>
            </a:r>
            <a:r>
              <a:rPr lang="de" dirty="0" err="1"/>
              <a:t>by</a:t>
            </a:r>
            <a:r>
              <a:rPr lang="de" dirty="0"/>
              <a:t> </a:t>
            </a:r>
            <a:r>
              <a:rPr lang="de" dirty="0" err="1"/>
              <a:t>technical</a:t>
            </a:r>
            <a:r>
              <a:rPr lang="de" dirty="0"/>
              <a:t> fixes: </a:t>
            </a:r>
            <a:r>
              <a:rPr lang="de" dirty="0" err="1"/>
              <a:t>cryptographic</a:t>
            </a:r>
            <a:r>
              <a:rPr lang="de" dirty="0"/>
              <a:t> </a:t>
            </a:r>
            <a:r>
              <a:rPr lang="de" dirty="0" err="1"/>
              <a:t>protocols</a:t>
            </a:r>
            <a:r>
              <a:rPr lang="de" dirty="0"/>
              <a:t> </a:t>
            </a:r>
            <a:r>
              <a:rPr lang="de" dirty="0" err="1"/>
              <a:t>for</a:t>
            </a:r>
            <a:r>
              <a:rPr lang="de" dirty="0"/>
              <a:t> </a:t>
            </a:r>
            <a:r>
              <a:rPr lang="de" dirty="0" err="1"/>
              <a:t>privacy</a:t>
            </a:r>
            <a:r>
              <a:rPr lang="de" dirty="0"/>
              <a:t>, </a:t>
            </a:r>
            <a:r>
              <a:rPr lang="de" dirty="0" err="1"/>
              <a:t>explainable</a:t>
            </a:r>
            <a:r>
              <a:rPr lang="de" dirty="0"/>
              <a:t> AI, </a:t>
            </a:r>
            <a:r>
              <a:rPr lang="de" dirty="0" err="1"/>
              <a:t>discrimination</a:t>
            </a:r>
            <a:r>
              <a:rPr lang="de" dirty="0"/>
              <a:t>-aware </a:t>
            </a:r>
            <a:r>
              <a:rPr lang="de" dirty="0" err="1"/>
              <a:t>data</a:t>
            </a:r>
            <a:r>
              <a:rPr lang="de" dirty="0"/>
              <a:t> </a:t>
            </a:r>
            <a:r>
              <a:rPr lang="de" dirty="0" err="1"/>
              <a:t>mining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 dirty="0" err="1"/>
              <a:t>Misuses</a:t>
            </a:r>
            <a:r>
              <a:rPr lang="de" b="1" dirty="0"/>
              <a:t> </a:t>
            </a:r>
            <a:r>
              <a:rPr lang="de" b="1" dirty="0" err="1"/>
              <a:t>of</a:t>
            </a:r>
            <a:r>
              <a:rPr lang="de" b="1" dirty="0"/>
              <a:t> AI </a:t>
            </a:r>
            <a:r>
              <a:rPr lang="de" b="1" dirty="0" err="1"/>
              <a:t>technologies</a:t>
            </a:r>
            <a:r>
              <a:rPr lang="de" dirty="0"/>
              <a:t>:</a:t>
            </a:r>
            <a:br>
              <a:rPr lang="de" dirty="0"/>
            </a:br>
            <a:r>
              <a:rPr lang="de" dirty="0" err="1"/>
              <a:t>military</a:t>
            </a:r>
            <a:r>
              <a:rPr lang="de" dirty="0"/>
              <a:t> </a:t>
            </a:r>
            <a:r>
              <a:rPr lang="de" dirty="0" err="1"/>
              <a:t>use</a:t>
            </a:r>
            <a:r>
              <a:rPr lang="de" dirty="0"/>
              <a:t>, </a:t>
            </a:r>
            <a:r>
              <a:rPr lang="de" dirty="0" err="1"/>
              <a:t>biased</a:t>
            </a:r>
            <a:r>
              <a:rPr lang="de" dirty="0"/>
              <a:t> </a:t>
            </a:r>
            <a:r>
              <a:rPr lang="de" dirty="0" err="1"/>
              <a:t>algorithms</a:t>
            </a:r>
            <a:r>
              <a:rPr lang="de" dirty="0"/>
              <a:t>, </a:t>
            </a:r>
            <a:r>
              <a:rPr lang="de" dirty="0" err="1"/>
              <a:t>surveillance</a:t>
            </a:r>
            <a:r>
              <a:rPr lang="de" dirty="0"/>
              <a:t>, </a:t>
            </a:r>
            <a:br>
              <a:rPr lang="de" dirty="0"/>
            </a:br>
            <a:r>
              <a:rPr lang="de" dirty="0" err="1"/>
              <a:t>disinformation</a:t>
            </a:r>
            <a:r>
              <a:rPr lang="de" dirty="0"/>
              <a:t> </a:t>
            </a:r>
            <a:r>
              <a:rPr lang="de" dirty="0" err="1"/>
              <a:t>campaigns</a:t>
            </a:r>
            <a:r>
              <a:rPr lang="de" dirty="0"/>
              <a:t>, …</a:t>
            </a:r>
            <a:endParaRPr dirty="0"/>
          </a:p>
        </p:txBody>
      </p:sp>
      <p:sp>
        <p:nvSpPr>
          <p:cNvPr id="186" name="Google Shape;18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13</a:t>
            </a:fld>
            <a:endParaRPr/>
          </a:p>
        </p:txBody>
      </p:sp>
      <p:sp>
        <p:nvSpPr>
          <p:cNvPr id="187" name="Google Shape;187;p26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pic>
        <p:nvPicPr>
          <p:cNvPr id="188" name="Google Shape;188;p26"/>
          <p:cNvPicPr preferRelativeResize="0"/>
          <p:nvPr/>
        </p:nvPicPr>
        <p:blipFill rotWithShape="1">
          <a:blip r:embed="rId3">
            <a:alphaModFix/>
          </a:blip>
          <a:srcRect r="19328"/>
          <a:stretch/>
        </p:blipFill>
        <p:spPr>
          <a:xfrm>
            <a:off x="6714628" y="3480392"/>
            <a:ext cx="2033676" cy="111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/>
          <p:cNvPicPr preferRelativeResize="0"/>
          <p:nvPr/>
        </p:nvPicPr>
        <p:blipFill rotWithShape="1">
          <a:blip r:embed="rId4">
            <a:alphaModFix/>
          </a:blip>
          <a:srcRect r="50477"/>
          <a:stretch/>
        </p:blipFill>
        <p:spPr>
          <a:xfrm>
            <a:off x="5283235" y="3575679"/>
            <a:ext cx="1299544" cy="10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Effectiveness of AI Ethics</a:t>
            </a:r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 guidelines are rather “weak”, no real mechanisms to reinforce claims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Business decisions are still driven by economic incentives first, ethical concerns often only serve PR purposes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Internal self-governing structures are non-binding and failing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Requires institutional changes: legal frameworks, independent audits, complaint mechanisms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</p:txBody>
      </p:sp>
      <p:sp>
        <p:nvSpPr>
          <p:cNvPr id="196" name="Google Shape;19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14</a:t>
            </a:fld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350" y="3124125"/>
            <a:ext cx="4696351" cy="12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199" name="Google Shape;199;p27"/>
          <p:cNvSpPr txBox="1"/>
          <p:nvPr/>
        </p:nvSpPr>
        <p:spPr>
          <a:xfrm>
            <a:off x="1993349" y="4338175"/>
            <a:ext cx="469635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Ethics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are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like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using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bicycle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brake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on an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intercontinental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" sz="1200" i="1" dirty="0" err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flight</a:t>
            </a:r>
            <a:r>
              <a:rPr lang="de" sz="1200" i="1" dirty="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1200" i="1" dirty="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Improving AI Ethics: Proposal I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5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solidFill>
                  <a:schemeClr val="dk1"/>
                </a:solidFill>
              </a:rPr>
              <a:t>Technical Instructions</a:t>
            </a:r>
            <a:endParaRPr b="1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Idea: Supplement ethical guidelines with technical instructions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Ethics are currently too superficial, needs to move to a micro-level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Ethicists should be capable of understanding technical implementations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Example: standardized datasheets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>
              <a:solidFill>
                <a:schemeClr val="dk1"/>
              </a:solidFill>
            </a:endParaRPr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15</a:t>
            </a:fld>
            <a:endParaRPr/>
          </a:p>
        </p:txBody>
      </p:sp>
      <p:pic>
        <p:nvPicPr>
          <p:cNvPr id="208" name="Google Shape;2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9350" y="1117250"/>
            <a:ext cx="2643090" cy="31649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9" name="Google Shape;209;p28"/>
          <p:cNvSpPr txBox="1">
            <a:spLocks noGrp="1"/>
          </p:cNvSpPr>
          <p:nvPr>
            <p:ph type="subTitle" idx="2"/>
          </p:nvPr>
        </p:nvSpPr>
        <p:spPr>
          <a:xfrm>
            <a:off x="5829352" y="4282229"/>
            <a:ext cx="366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</a:rPr>
              <a:t>Exemplary datasheet (Gebru, 2018)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Improving AI Ethics: Proposal II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736" b="1">
                <a:solidFill>
                  <a:schemeClr val="dk1"/>
                </a:solidFill>
              </a:rPr>
              <a:t>Virtue Ethics</a:t>
            </a:r>
            <a:endParaRPr sz="1736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Goal: cultivating moral character, gaining courage to refrain from actions</a:t>
            </a:r>
            <a:endParaRPr/>
          </a:p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Ethics should not stifle activity, instead promote autonomy and freedom</a:t>
            </a:r>
            <a:endParaRPr/>
          </a:p>
          <a:p>
            <a:pPr marL="457200" marR="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At best, everyone acts (self-) responsibly, understands moral significance of their work, distances oneself from problematic decisions</a:t>
            </a:r>
            <a:endParaRPr sz="2261" b="1"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16</a:t>
            </a:fld>
            <a:endParaRPr/>
          </a:p>
        </p:txBody>
      </p:sp>
      <p:sp>
        <p:nvSpPr>
          <p:cNvPr id="218" name="Google Shape;218;p29"/>
          <p:cNvSpPr txBox="1"/>
          <p:nvPr/>
        </p:nvSpPr>
        <p:spPr>
          <a:xfrm>
            <a:off x="976975" y="1678300"/>
            <a:ext cx="2115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i="1">
                <a:solidFill>
                  <a:srgbClr val="2727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Deontological Ethics</a:t>
            </a:r>
            <a:endParaRPr sz="1500" i="1">
              <a:solidFill>
                <a:srgbClr val="27272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29"/>
          <p:cNvSpPr txBox="1"/>
          <p:nvPr/>
        </p:nvSpPr>
        <p:spPr>
          <a:xfrm>
            <a:off x="6088325" y="1678300"/>
            <a:ext cx="1368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i="1">
                <a:solidFill>
                  <a:srgbClr val="2727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Virtue Ethics</a:t>
            </a:r>
            <a:endParaRPr sz="1500" i="1">
              <a:solidFill>
                <a:srgbClr val="27272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3712200" y="1926100"/>
            <a:ext cx="1719600" cy="20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 txBox="1"/>
          <p:nvPr/>
        </p:nvSpPr>
        <p:spPr>
          <a:xfrm>
            <a:off x="898225" y="1983100"/>
            <a:ext cx="2273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strict rules and maxims, </a:t>
            </a:r>
            <a:endParaRPr sz="13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focus on technology</a:t>
            </a:r>
            <a:endParaRPr sz="13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2" name="Google Shape;222;p29"/>
          <p:cNvSpPr txBox="1"/>
          <p:nvPr/>
        </p:nvSpPr>
        <p:spPr>
          <a:xfrm>
            <a:off x="5714525" y="1983100"/>
            <a:ext cx="2115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focus on strengthening individual moral character</a:t>
            </a:r>
            <a:endParaRPr sz="13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Conclusion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Boom of AI technologies comes with plethora of ethical guidelines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Ethical principles do not translate to practices in reality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Ethics are not enforced, existing guidelines are often only used as a marketing tool for companies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Economic incentives often overshadow ethical considerations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Some omissions from AI guidelines are not justified and should be part of guidelines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The author argues that AI Ethics should be situation-sensitive focusing on virtues, knowledge, and responsible autonomy</a:t>
            </a:r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Reception &amp; Critique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47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Generally </a:t>
            </a:r>
            <a:r>
              <a:rPr lang="de" dirty="0" err="1"/>
              <a:t>well</a:t>
            </a:r>
            <a:r>
              <a:rPr lang="de" dirty="0"/>
              <a:t> </a:t>
            </a:r>
            <a:r>
              <a:rPr lang="de" dirty="0" err="1"/>
              <a:t>received</a:t>
            </a:r>
            <a:r>
              <a:rPr lang="de" dirty="0"/>
              <a:t> </a:t>
            </a:r>
            <a:r>
              <a:rPr lang="de" dirty="0" err="1"/>
              <a:t>by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research</a:t>
            </a:r>
            <a:r>
              <a:rPr lang="de" dirty="0"/>
              <a:t> </a:t>
            </a:r>
            <a:r>
              <a:rPr lang="de" dirty="0" err="1"/>
              <a:t>community</a:t>
            </a:r>
            <a:r>
              <a:rPr lang="de" dirty="0"/>
              <a:t> </a:t>
            </a:r>
            <a:r>
              <a:rPr lang="de" dirty="0" err="1"/>
              <a:t>as</a:t>
            </a:r>
            <a:r>
              <a:rPr lang="de" dirty="0"/>
              <a:t> an </a:t>
            </a:r>
            <a:r>
              <a:rPr lang="de" dirty="0" err="1"/>
              <a:t>overview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dirty="0" err="1"/>
              <a:t>ethical</a:t>
            </a:r>
            <a:r>
              <a:rPr lang="de" dirty="0"/>
              <a:t> and </a:t>
            </a:r>
            <a:r>
              <a:rPr lang="de" dirty="0" err="1"/>
              <a:t>responsible</a:t>
            </a:r>
            <a:r>
              <a:rPr lang="de" dirty="0"/>
              <a:t> </a:t>
            </a:r>
            <a:r>
              <a:rPr lang="de" dirty="0" err="1"/>
              <a:t>use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AI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 err="1"/>
              <a:t>Christoforaki</a:t>
            </a:r>
            <a:r>
              <a:rPr lang="de" dirty="0"/>
              <a:t> (2022) </a:t>
            </a:r>
            <a:r>
              <a:rPr lang="de" dirty="0" err="1"/>
              <a:t>references</a:t>
            </a:r>
            <a:r>
              <a:rPr lang="de" dirty="0"/>
              <a:t> </a:t>
            </a:r>
            <a:r>
              <a:rPr lang="de" dirty="0" err="1"/>
              <a:t>Hagendorffs</a:t>
            </a:r>
            <a:r>
              <a:rPr lang="de" dirty="0"/>
              <a:t> </a:t>
            </a:r>
            <a:r>
              <a:rPr lang="de" dirty="0" err="1"/>
              <a:t>note</a:t>
            </a:r>
            <a:r>
              <a:rPr lang="de" dirty="0"/>
              <a:t> on </a:t>
            </a:r>
            <a:r>
              <a:rPr lang="de" dirty="0" err="1"/>
              <a:t>omissions</a:t>
            </a:r>
            <a:r>
              <a:rPr lang="de" dirty="0"/>
              <a:t> </a:t>
            </a:r>
            <a:r>
              <a:rPr lang="de" dirty="0" err="1"/>
              <a:t>from</a:t>
            </a:r>
            <a:r>
              <a:rPr lang="de" dirty="0"/>
              <a:t> </a:t>
            </a:r>
            <a:r>
              <a:rPr lang="de" dirty="0" err="1"/>
              <a:t>ethics</a:t>
            </a:r>
            <a:r>
              <a:rPr lang="de" dirty="0"/>
              <a:t> </a:t>
            </a:r>
            <a:r>
              <a:rPr lang="de" dirty="0" err="1"/>
              <a:t>guideline</a:t>
            </a:r>
            <a:r>
              <a:rPr lang="de" dirty="0"/>
              <a:t> (</a:t>
            </a:r>
            <a:r>
              <a:rPr lang="de" dirty="0" err="1"/>
              <a:t>importance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echo </a:t>
            </a:r>
            <a:r>
              <a:rPr lang="de" dirty="0" err="1"/>
              <a:t>chambers</a:t>
            </a:r>
            <a:r>
              <a:rPr lang="de" dirty="0"/>
              <a:t>, AI </a:t>
            </a:r>
            <a:r>
              <a:rPr lang="de" dirty="0" err="1"/>
              <a:t>workers</a:t>
            </a:r>
            <a:r>
              <a:rPr lang="de" dirty="0"/>
              <a:t> </a:t>
            </a:r>
            <a:r>
              <a:rPr lang="de" dirty="0" err="1"/>
              <a:t>exploitation</a:t>
            </a:r>
            <a:r>
              <a:rPr lang="de" dirty="0"/>
              <a:t>)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 err="1"/>
              <a:t>Hagendorffs</a:t>
            </a:r>
            <a:r>
              <a:rPr lang="de" dirty="0"/>
              <a:t> </a:t>
            </a:r>
            <a:r>
              <a:rPr lang="de" dirty="0" err="1"/>
              <a:t>notion</a:t>
            </a:r>
            <a:r>
              <a:rPr lang="de" dirty="0"/>
              <a:t> </a:t>
            </a:r>
            <a:r>
              <a:rPr lang="de" dirty="0" err="1"/>
              <a:t>that</a:t>
            </a:r>
            <a:r>
              <a:rPr lang="de" dirty="0"/>
              <a:t> a </a:t>
            </a:r>
            <a:r>
              <a:rPr lang="de" dirty="0" err="1"/>
              <a:t>principle</a:t>
            </a:r>
            <a:r>
              <a:rPr lang="de" dirty="0"/>
              <a:t> </a:t>
            </a:r>
            <a:r>
              <a:rPr lang="de" dirty="0" err="1"/>
              <a:t>based</a:t>
            </a:r>
            <a:r>
              <a:rPr lang="de" dirty="0"/>
              <a:t> </a:t>
            </a:r>
            <a:r>
              <a:rPr lang="de" dirty="0" err="1"/>
              <a:t>approach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ethics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not </a:t>
            </a:r>
            <a:r>
              <a:rPr lang="de" dirty="0" err="1"/>
              <a:t>sufficient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</a:t>
            </a:r>
            <a:r>
              <a:rPr lang="de" dirty="0" err="1"/>
              <a:t>well</a:t>
            </a:r>
            <a:r>
              <a:rPr lang="de" dirty="0"/>
              <a:t> </a:t>
            </a:r>
            <a:r>
              <a:rPr lang="de" dirty="0" err="1"/>
              <a:t>received</a:t>
            </a:r>
            <a:r>
              <a:rPr lang="de" dirty="0"/>
              <a:t> (Ibáñez, 2021; </a:t>
            </a:r>
            <a:r>
              <a:rPr lang="de" dirty="0" err="1"/>
              <a:t>Solanki</a:t>
            </a:r>
            <a:r>
              <a:rPr lang="de" dirty="0"/>
              <a:t>, 2022)</a:t>
            </a:r>
            <a:endParaRPr dirty="0"/>
          </a:p>
        </p:txBody>
      </p:sp>
      <p:sp>
        <p:nvSpPr>
          <p:cNvPr id="238" name="Google Shape;23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18</a:t>
            </a:fld>
            <a:endParaRPr/>
          </a:p>
        </p:txBody>
      </p:sp>
      <p:pic>
        <p:nvPicPr>
          <p:cNvPr id="239" name="Google Shape;239;p31"/>
          <p:cNvPicPr preferRelativeResize="0"/>
          <p:nvPr/>
        </p:nvPicPr>
        <p:blipFill rotWithShape="1">
          <a:blip r:embed="rId3">
            <a:alphaModFix/>
          </a:blip>
          <a:srcRect t="1816" r="2400"/>
          <a:stretch/>
        </p:blipFill>
        <p:spPr>
          <a:xfrm>
            <a:off x="6655975" y="1299263"/>
            <a:ext cx="2133275" cy="32581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Recent technological developments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5" name="Google Shape;245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Since the publication of the paper and the guidelines </a:t>
            </a:r>
            <a:r>
              <a:rPr lang="en-GB" dirty="0" err="1"/>
              <a:t>analyzed</a:t>
            </a:r>
            <a:r>
              <a:rPr lang="en-GB" dirty="0"/>
              <a:t> in the paper, technical advances sparked the need for additional issues of AI ethics:</a:t>
            </a:r>
          </a:p>
          <a:p>
            <a:pPr marL="457200" lvl="0" indent="-316706" algn="l" rtl="0">
              <a:spcBef>
                <a:spcPts val="1200"/>
              </a:spcBef>
              <a:spcAft>
                <a:spcPts val="0"/>
              </a:spcAft>
              <a:buSzPct val="93750"/>
              <a:buChar char="●"/>
            </a:pPr>
            <a:r>
              <a:rPr lang="en-GB" i="1" dirty="0"/>
              <a:t>Copyright infringement</a:t>
            </a:r>
            <a:r>
              <a:rPr lang="en-GB" dirty="0"/>
              <a:t>: The use of copyrighted material in training data sets and generated content may lead to copyright infringement</a:t>
            </a:r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en-GB" i="1" dirty="0"/>
              <a:t>Authorship</a:t>
            </a:r>
            <a:r>
              <a:rPr lang="en-GB" dirty="0"/>
              <a:t>: Questions on authorship of AI-generated content may raise ethical questions</a:t>
            </a:r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en-GB" i="1" dirty="0"/>
              <a:t>Truthfulness</a:t>
            </a:r>
            <a:r>
              <a:rPr lang="en-GB" dirty="0"/>
              <a:t>: Users should independently assess the truthfulness and accuracy of generated information</a:t>
            </a:r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en-GB" i="1" dirty="0"/>
              <a:t>Deepfakes and synthetic media</a:t>
            </a:r>
            <a:r>
              <a:rPr lang="en-GB" dirty="0"/>
              <a:t>: Generative AI raises ethical concerns when used to create fake or misleading content, impacting privacy and security</a:t>
            </a:r>
          </a:p>
        </p:txBody>
      </p:sp>
      <p:sp>
        <p:nvSpPr>
          <p:cNvPr id="246" name="Google Shape;246;p32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Agenda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81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About the paper and the author 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Ethics of AI Ethics</a:t>
            </a:r>
            <a:endParaRPr/>
          </a:p>
          <a:p>
            <a:pPr marL="914400" lvl="1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○"/>
            </a:pPr>
            <a:r>
              <a:rPr lang="de"/>
              <a:t>Motivation</a:t>
            </a:r>
            <a:endParaRPr/>
          </a:p>
          <a:p>
            <a:pPr marL="914400" lvl="1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○"/>
            </a:pPr>
            <a:r>
              <a:rPr lang="de"/>
              <a:t>Method</a:t>
            </a:r>
            <a:endParaRPr/>
          </a:p>
          <a:p>
            <a:pPr marL="914400" lvl="1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○"/>
            </a:pPr>
            <a:r>
              <a:rPr lang="de"/>
              <a:t>Selected ethical principles</a:t>
            </a:r>
            <a:endParaRPr/>
          </a:p>
          <a:p>
            <a:pPr marL="914400" lvl="1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○"/>
            </a:pPr>
            <a:r>
              <a:rPr lang="de"/>
              <a:t>AI Ethics in practice/effectiveness</a:t>
            </a:r>
            <a:endParaRPr/>
          </a:p>
          <a:p>
            <a:pPr marL="914400" lvl="1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○"/>
            </a:pPr>
            <a:r>
              <a:rPr lang="de"/>
              <a:t>Solution approaches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Reception of the research community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What has happened since (Technical developments, UNESCO guidelines, AI Act)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Further reading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UNESCO Recommendation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UNESCO's Recommendation on the Ethics of AI is a global standard-setting instrument on AI ethics adopted by all 193 UNESCO Member States in 2021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Focuses on </a:t>
            </a:r>
            <a:r>
              <a:rPr lang="de" b="1"/>
              <a:t>broader ethical implications of AI systems</a:t>
            </a:r>
            <a:r>
              <a:rPr lang="de"/>
              <a:t> in relation to UNESCO's domains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Outlines 10 key principles for ethical AI development, including </a:t>
            </a:r>
            <a:r>
              <a:rPr lang="de" i="1"/>
              <a:t>safety and security, fairness and non-discrimination, proportionality and do no harm, sustainability, transparency and explainability, right to privacy, human oversight, responsibility, awareness and literacy, multi-stakeholder collaboration</a:t>
            </a:r>
            <a:endParaRPr i="1"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Provides concrete policy actions on various domains, such as data policy, education, and research</a:t>
            </a:r>
            <a:endParaRPr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/>
              <a:t>Significant because of its global scope and </a:t>
            </a:r>
            <a:r>
              <a:rPr lang="de" b="1"/>
              <a:t>potential to harmonize AI ethics</a:t>
            </a:r>
            <a:r>
              <a:rPr lang="de"/>
              <a:t> across different countries and cultures. It complements other regulatory efforts, such as the EU AI Act</a:t>
            </a:r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AI Act of the European Union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34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EUs AI </a:t>
            </a:r>
            <a:r>
              <a:rPr lang="de" dirty="0" err="1"/>
              <a:t>act</a:t>
            </a:r>
            <a:r>
              <a:rPr lang="de" dirty="0"/>
              <a:t> </a:t>
            </a:r>
            <a:r>
              <a:rPr lang="de" dirty="0" err="1"/>
              <a:t>is</a:t>
            </a:r>
            <a:r>
              <a:rPr lang="de" dirty="0"/>
              <a:t> a </a:t>
            </a:r>
            <a:r>
              <a:rPr lang="de" dirty="0" err="1"/>
              <a:t>regulatory</a:t>
            </a:r>
            <a:r>
              <a:rPr lang="de" dirty="0"/>
              <a:t> </a:t>
            </a:r>
            <a:r>
              <a:rPr lang="de" dirty="0" err="1"/>
              <a:t>framework</a:t>
            </a:r>
            <a:r>
              <a:rPr lang="de" dirty="0"/>
              <a:t> </a:t>
            </a:r>
            <a:r>
              <a:rPr lang="de" dirty="0" err="1"/>
              <a:t>that</a:t>
            </a:r>
            <a:r>
              <a:rPr lang="de" dirty="0"/>
              <a:t> </a:t>
            </a:r>
            <a:r>
              <a:rPr lang="de" dirty="0" err="1"/>
              <a:t>classifies</a:t>
            </a:r>
            <a:r>
              <a:rPr lang="de" dirty="0"/>
              <a:t> AI </a:t>
            </a:r>
            <a:r>
              <a:rPr lang="de" dirty="0" err="1"/>
              <a:t>systems</a:t>
            </a:r>
            <a:r>
              <a:rPr lang="de" dirty="0"/>
              <a:t> </a:t>
            </a:r>
            <a:br>
              <a:rPr lang="de" dirty="0"/>
            </a:br>
            <a:r>
              <a:rPr lang="de" dirty="0" err="1"/>
              <a:t>by</a:t>
            </a:r>
            <a:r>
              <a:rPr lang="de" dirty="0"/>
              <a:t> </a:t>
            </a:r>
            <a:r>
              <a:rPr lang="de" dirty="0" err="1"/>
              <a:t>risk</a:t>
            </a:r>
            <a:r>
              <a:rPr lang="de" dirty="0"/>
              <a:t> and </a:t>
            </a:r>
            <a:r>
              <a:rPr lang="de" dirty="0" err="1"/>
              <a:t>mandates</a:t>
            </a:r>
            <a:r>
              <a:rPr lang="de" dirty="0"/>
              <a:t> </a:t>
            </a:r>
            <a:r>
              <a:rPr lang="de" dirty="0" err="1"/>
              <a:t>various</a:t>
            </a:r>
            <a:r>
              <a:rPr lang="de" dirty="0"/>
              <a:t> </a:t>
            </a:r>
            <a:r>
              <a:rPr lang="de" dirty="0" err="1"/>
              <a:t>development</a:t>
            </a:r>
            <a:r>
              <a:rPr lang="de" dirty="0"/>
              <a:t> and </a:t>
            </a:r>
            <a:r>
              <a:rPr lang="de" dirty="0" err="1"/>
              <a:t>use</a:t>
            </a:r>
            <a:r>
              <a:rPr lang="de" dirty="0"/>
              <a:t> </a:t>
            </a:r>
            <a:r>
              <a:rPr lang="de" dirty="0" err="1"/>
              <a:t>requirements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The EU </a:t>
            </a:r>
            <a:r>
              <a:rPr lang="de" dirty="0" err="1"/>
              <a:t>parliament’s</a:t>
            </a:r>
            <a:r>
              <a:rPr lang="de" dirty="0"/>
              <a:t> </a:t>
            </a:r>
            <a:r>
              <a:rPr lang="de" dirty="0" err="1"/>
              <a:t>committees</a:t>
            </a:r>
            <a:r>
              <a:rPr lang="de" dirty="0"/>
              <a:t> will vote on </a:t>
            </a:r>
            <a:r>
              <a:rPr lang="de" dirty="0" err="1"/>
              <a:t>the</a:t>
            </a:r>
            <a:r>
              <a:rPr lang="de" dirty="0"/>
              <a:t> draft </a:t>
            </a:r>
            <a:r>
              <a:rPr lang="de" dirty="0" err="1"/>
              <a:t>today</a:t>
            </a:r>
            <a:r>
              <a:rPr lang="de" dirty="0"/>
              <a:t> (26 April)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AI Act </a:t>
            </a:r>
            <a:r>
              <a:rPr lang="de" dirty="0" err="1"/>
              <a:t>goes</a:t>
            </a:r>
            <a:r>
              <a:rPr lang="de" dirty="0"/>
              <a:t> </a:t>
            </a:r>
            <a:r>
              <a:rPr lang="de" dirty="0" err="1"/>
              <a:t>beyond</a:t>
            </a:r>
            <a:r>
              <a:rPr lang="de" dirty="0"/>
              <a:t> </a:t>
            </a:r>
            <a:r>
              <a:rPr lang="de" dirty="0" err="1"/>
              <a:t>voluntary</a:t>
            </a:r>
            <a:r>
              <a:rPr lang="de" dirty="0"/>
              <a:t> </a:t>
            </a:r>
            <a:r>
              <a:rPr lang="de" dirty="0" err="1"/>
              <a:t>principles</a:t>
            </a:r>
            <a:r>
              <a:rPr lang="de" dirty="0"/>
              <a:t> </a:t>
            </a:r>
            <a:r>
              <a:rPr lang="de" dirty="0" err="1"/>
              <a:t>by</a:t>
            </a:r>
            <a:r>
              <a:rPr lang="de" dirty="0"/>
              <a:t> </a:t>
            </a:r>
            <a:r>
              <a:rPr lang="de" dirty="0" err="1"/>
              <a:t>introducing</a:t>
            </a:r>
            <a:r>
              <a:rPr lang="de" dirty="0"/>
              <a:t> </a:t>
            </a:r>
            <a:r>
              <a:rPr lang="de" b="1" dirty="0" err="1"/>
              <a:t>legally</a:t>
            </a:r>
            <a:r>
              <a:rPr lang="de" b="1" dirty="0"/>
              <a:t> </a:t>
            </a:r>
            <a:r>
              <a:rPr lang="de" b="1" dirty="0" err="1"/>
              <a:t>binding</a:t>
            </a:r>
            <a:r>
              <a:rPr lang="de" b="1" dirty="0"/>
              <a:t> </a:t>
            </a:r>
            <a:r>
              <a:rPr lang="de" b="1" dirty="0" err="1"/>
              <a:t>rules</a:t>
            </a:r>
            <a:endParaRPr b="1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 err="1"/>
              <a:t>It</a:t>
            </a:r>
            <a:r>
              <a:rPr lang="de" dirty="0"/>
              <a:t> </a:t>
            </a:r>
            <a:r>
              <a:rPr lang="de" dirty="0" err="1"/>
              <a:t>differentiates</a:t>
            </a:r>
            <a:r>
              <a:rPr lang="de" dirty="0"/>
              <a:t> </a:t>
            </a:r>
            <a:r>
              <a:rPr lang="de" dirty="0" err="1"/>
              <a:t>four</a:t>
            </a:r>
            <a:r>
              <a:rPr lang="de" dirty="0"/>
              <a:t> different </a:t>
            </a:r>
            <a:r>
              <a:rPr lang="de" dirty="0" err="1"/>
              <a:t>levels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dirty="0" err="1"/>
              <a:t>risk</a:t>
            </a:r>
            <a:r>
              <a:rPr lang="de" dirty="0"/>
              <a:t>: </a:t>
            </a:r>
            <a:r>
              <a:rPr lang="de" i="1" dirty="0" err="1"/>
              <a:t>unacceptable</a:t>
            </a:r>
            <a:r>
              <a:rPr lang="de" i="1" dirty="0"/>
              <a:t> </a:t>
            </a:r>
            <a:r>
              <a:rPr lang="de" i="1" dirty="0" err="1"/>
              <a:t>risk</a:t>
            </a:r>
            <a:r>
              <a:rPr lang="de" i="1" dirty="0"/>
              <a:t>, high </a:t>
            </a:r>
            <a:r>
              <a:rPr lang="de" i="1" dirty="0" err="1"/>
              <a:t>risk</a:t>
            </a:r>
            <a:r>
              <a:rPr lang="de" i="1" dirty="0"/>
              <a:t>, limited </a:t>
            </a:r>
            <a:r>
              <a:rPr lang="de" i="1" dirty="0" err="1"/>
              <a:t>risk</a:t>
            </a:r>
            <a:r>
              <a:rPr lang="de" i="1" dirty="0"/>
              <a:t>, and minimal </a:t>
            </a:r>
            <a:r>
              <a:rPr lang="de" i="1" dirty="0" err="1"/>
              <a:t>risk</a:t>
            </a:r>
            <a:endParaRPr i="1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High </a:t>
            </a:r>
            <a:r>
              <a:rPr lang="de" dirty="0" err="1"/>
              <a:t>risk</a:t>
            </a:r>
            <a:r>
              <a:rPr lang="de" dirty="0"/>
              <a:t> </a:t>
            </a:r>
            <a:r>
              <a:rPr lang="de" dirty="0" err="1"/>
              <a:t>applications</a:t>
            </a:r>
            <a:r>
              <a:rPr lang="de" dirty="0"/>
              <a:t> will </a:t>
            </a:r>
            <a:r>
              <a:rPr lang="de" dirty="0" err="1"/>
              <a:t>be</a:t>
            </a:r>
            <a:r>
              <a:rPr lang="de" dirty="0"/>
              <a:t> </a:t>
            </a:r>
            <a:r>
              <a:rPr lang="de" dirty="0" err="1"/>
              <a:t>heavily</a:t>
            </a:r>
            <a:r>
              <a:rPr lang="de" dirty="0"/>
              <a:t> </a:t>
            </a:r>
            <a:r>
              <a:rPr lang="de" dirty="0" err="1"/>
              <a:t>regulated</a:t>
            </a:r>
            <a:r>
              <a:rPr lang="de" dirty="0"/>
              <a:t>, </a:t>
            </a:r>
            <a:r>
              <a:rPr lang="de" dirty="0" err="1"/>
              <a:t>some</a:t>
            </a:r>
            <a:r>
              <a:rPr lang="de" dirty="0"/>
              <a:t> </a:t>
            </a:r>
            <a:r>
              <a:rPr lang="de" dirty="0" err="1"/>
              <a:t>applications</a:t>
            </a:r>
            <a:r>
              <a:rPr lang="de" dirty="0"/>
              <a:t> will </a:t>
            </a:r>
            <a:r>
              <a:rPr lang="de" dirty="0" err="1"/>
              <a:t>be</a:t>
            </a:r>
            <a:r>
              <a:rPr lang="de" dirty="0"/>
              <a:t> </a:t>
            </a:r>
            <a:r>
              <a:rPr lang="de" dirty="0" err="1"/>
              <a:t>banned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dirty="0"/>
              <a:t>The AI </a:t>
            </a:r>
            <a:r>
              <a:rPr lang="de" dirty="0" err="1"/>
              <a:t>act</a:t>
            </a:r>
            <a:r>
              <a:rPr lang="de" dirty="0"/>
              <a:t> </a:t>
            </a:r>
            <a:r>
              <a:rPr lang="de" dirty="0" err="1"/>
              <a:t>emphasizes</a:t>
            </a:r>
            <a:r>
              <a:rPr lang="de" dirty="0"/>
              <a:t> international </a:t>
            </a:r>
            <a:r>
              <a:rPr lang="de" dirty="0" err="1"/>
              <a:t>collaboration</a:t>
            </a:r>
            <a:r>
              <a:rPr lang="de" dirty="0"/>
              <a:t> and outreach </a:t>
            </a:r>
            <a:r>
              <a:rPr lang="de" dirty="0" err="1"/>
              <a:t>to</a:t>
            </a:r>
            <a:r>
              <a:rPr lang="de" dirty="0"/>
              <a:t> promote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vision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b="1" dirty="0" err="1"/>
              <a:t>sustainable</a:t>
            </a:r>
            <a:r>
              <a:rPr lang="de" b="1" dirty="0"/>
              <a:t> and </a:t>
            </a:r>
            <a:r>
              <a:rPr lang="de" b="1" dirty="0" err="1"/>
              <a:t>trustworthy</a:t>
            </a:r>
            <a:r>
              <a:rPr lang="de" b="1" dirty="0"/>
              <a:t> AI</a:t>
            </a:r>
            <a:endParaRPr dirty="0"/>
          </a:p>
        </p:txBody>
      </p:sp>
      <p:sp>
        <p:nvSpPr>
          <p:cNvPr id="262" name="Google Shape;262;p34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21</a:t>
            </a:fld>
            <a:endParaRPr/>
          </a:p>
        </p:txBody>
      </p:sp>
      <p:pic>
        <p:nvPicPr>
          <p:cNvPr id="264" name="Google Shape;2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3825" y="1152472"/>
            <a:ext cx="1350226" cy="8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Further Reading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0" name="Google Shape;270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Jobin, A., Ienca, M., &amp; Vayena, E. (2019). Artificial Intelligence: the global landscape of ethics guidelines. 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de"/>
              <a:t>Provides overview of AI ethics, clusters ethical principles around transparency, fairness, non-maleficence, responsibility, and privacy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Hagendorff, T. (2022). Blind spots in AI ethics. AI and Ethics 2.4: 851-867.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Hagendorff, T. (2022). A virtue-based framework to support putting AI ethics into practice. Philosophy &amp; Technology, 35(3), 55.</a:t>
            </a:r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72" name="Google Shape;27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Questions for Discussion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8" name="Google Shape;278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de"/>
              <a:t>Apart from the ethical values shown earlier in our presentation (privacy, fairness, accountability, transparency, safety) </a:t>
            </a:r>
            <a:r>
              <a:rPr lang="de" b="1"/>
              <a:t>what other principles should AI technologies comply with?</a:t>
            </a:r>
            <a:r>
              <a:rPr lang="de"/>
              <a:t> Can you come up with </a:t>
            </a:r>
            <a:r>
              <a:rPr lang="de" b="1"/>
              <a:t>groups/families</a:t>
            </a:r>
            <a:r>
              <a:rPr lang="de"/>
              <a:t> of relating issues?</a:t>
            </a:r>
            <a:br>
              <a:rPr lang="de"/>
            </a:b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de"/>
              <a:t>Considering the proposal to move towards virtue-based ethics, how can corporations and scientific institutions </a:t>
            </a:r>
            <a:r>
              <a:rPr lang="de" b="1"/>
              <a:t>teach their developers</a:t>
            </a:r>
            <a:r>
              <a:rPr lang="de"/>
              <a:t> to maintain and expand moral intuitions and character strength?</a:t>
            </a:r>
            <a:endParaRPr/>
          </a:p>
        </p:txBody>
      </p:sp>
      <p:sp>
        <p:nvSpPr>
          <p:cNvPr id="279" name="Google Shape;279;p36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280" name="Google Shape;280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Mapping of AI ethics issues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6" name="Google Shape;286;p37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Based on Hagendorff, 2020; Jobin, 2019; Fjeld, 2020; UNESCO, 2021</a:t>
            </a:r>
            <a:endParaRPr/>
          </a:p>
        </p:txBody>
      </p:sp>
      <p:sp>
        <p:nvSpPr>
          <p:cNvPr id="287" name="Google Shape;287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24</a:t>
            </a:fld>
            <a:endParaRPr/>
          </a:p>
        </p:txBody>
      </p:sp>
      <p:sp>
        <p:nvSpPr>
          <p:cNvPr id="288" name="Google Shape;288;p37"/>
          <p:cNvSpPr/>
          <p:nvPr/>
        </p:nvSpPr>
        <p:spPr>
          <a:xfrm>
            <a:off x="4263425" y="1510869"/>
            <a:ext cx="808800" cy="393600"/>
          </a:xfrm>
          <a:prstGeom prst="roundRect">
            <a:avLst>
              <a:gd name="adj" fmla="val 16667"/>
            </a:avLst>
          </a:prstGeom>
          <a:solidFill>
            <a:srgbClr val="D5A6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Privacy</a:t>
            </a:r>
            <a:endParaRPr sz="1200" b="1"/>
          </a:p>
        </p:txBody>
      </p:sp>
      <p:sp>
        <p:nvSpPr>
          <p:cNvPr id="289" name="Google Shape;289;p37"/>
          <p:cNvSpPr/>
          <p:nvPr/>
        </p:nvSpPr>
        <p:spPr>
          <a:xfrm>
            <a:off x="1910785" y="1589250"/>
            <a:ext cx="868500" cy="393600"/>
          </a:xfrm>
          <a:prstGeom prst="roundRect">
            <a:avLst>
              <a:gd name="adj" fmla="val 16667"/>
            </a:avLst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Fairness</a:t>
            </a:r>
            <a:endParaRPr sz="1200" b="1"/>
          </a:p>
        </p:txBody>
      </p:sp>
      <p:sp>
        <p:nvSpPr>
          <p:cNvPr id="290" name="Google Shape;290;p37"/>
          <p:cNvSpPr/>
          <p:nvPr/>
        </p:nvSpPr>
        <p:spPr>
          <a:xfrm>
            <a:off x="698325" y="3255406"/>
            <a:ext cx="1290600" cy="3936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Accountability</a:t>
            </a:r>
            <a:endParaRPr sz="1200" b="1"/>
          </a:p>
        </p:txBody>
      </p:sp>
      <p:sp>
        <p:nvSpPr>
          <p:cNvPr id="291" name="Google Shape;291;p37"/>
          <p:cNvSpPr/>
          <p:nvPr/>
        </p:nvSpPr>
        <p:spPr>
          <a:xfrm>
            <a:off x="5453225" y="3678204"/>
            <a:ext cx="1360200" cy="3936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Transparency</a:t>
            </a:r>
            <a:endParaRPr sz="1200" b="1"/>
          </a:p>
        </p:txBody>
      </p:sp>
      <p:sp>
        <p:nvSpPr>
          <p:cNvPr id="292" name="Google Shape;292;p37"/>
          <p:cNvSpPr/>
          <p:nvPr/>
        </p:nvSpPr>
        <p:spPr>
          <a:xfrm>
            <a:off x="7080725" y="2643666"/>
            <a:ext cx="808800" cy="393600"/>
          </a:xfrm>
          <a:prstGeom prst="roundRect">
            <a:avLst>
              <a:gd name="adj" fmla="val 16667"/>
            </a:avLst>
          </a:pr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Safety</a:t>
            </a:r>
            <a:endParaRPr sz="1200" b="1"/>
          </a:p>
        </p:txBody>
      </p:sp>
      <p:sp>
        <p:nvSpPr>
          <p:cNvPr id="293" name="Google Shape;293;p37"/>
          <p:cNvSpPr/>
          <p:nvPr/>
        </p:nvSpPr>
        <p:spPr>
          <a:xfrm>
            <a:off x="6322075" y="1429431"/>
            <a:ext cx="1439700" cy="3936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Human Control</a:t>
            </a:r>
            <a:endParaRPr sz="1200" b="1"/>
          </a:p>
        </p:txBody>
      </p:sp>
      <p:sp>
        <p:nvSpPr>
          <p:cNvPr id="294" name="Google Shape;294;p37"/>
          <p:cNvSpPr/>
          <p:nvPr/>
        </p:nvSpPr>
        <p:spPr>
          <a:xfrm>
            <a:off x="1981135" y="4068231"/>
            <a:ext cx="1439700" cy="393600"/>
          </a:xfrm>
          <a:prstGeom prst="roundRect">
            <a:avLst>
              <a:gd name="adj" fmla="val 16667"/>
            </a:avLst>
          </a:prstGeom>
          <a:solidFill>
            <a:srgbClr val="E6B8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Promotion of human values</a:t>
            </a:r>
            <a:endParaRPr sz="1200" b="1"/>
          </a:p>
        </p:txBody>
      </p:sp>
      <p:sp>
        <p:nvSpPr>
          <p:cNvPr id="295" name="Google Shape;295;p37"/>
          <p:cNvSpPr/>
          <p:nvPr/>
        </p:nvSpPr>
        <p:spPr>
          <a:xfrm>
            <a:off x="5274865" y="1256606"/>
            <a:ext cx="743256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Consent</a:t>
            </a:r>
            <a:endParaRPr sz="1000"/>
          </a:p>
        </p:txBody>
      </p:sp>
      <p:sp>
        <p:nvSpPr>
          <p:cNvPr id="296" name="Google Shape;296;p37"/>
          <p:cNvSpPr/>
          <p:nvPr/>
        </p:nvSpPr>
        <p:spPr>
          <a:xfrm>
            <a:off x="5365444" y="1798579"/>
            <a:ext cx="743256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Control</a:t>
            </a:r>
            <a:endParaRPr sz="1000"/>
          </a:p>
        </p:txBody>
      </p:sp>
      <p:sp>
        <p:nvSpPr>
          <p:cNvPr id="297" name="Google Shape;297;p37"/>
          <p:cNvSpPr/>
          <p:nvPr/>
        </p:nvSpPr>
        <p:spPr>
          <a:xfrm>
            <a:off x="4276869" y="1001600"/>
            <a:ext cx="743256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Right to Erasure</a:t>
            </a:r>
            <a:endParaRPr sz="1000"/>
          </a:p>
        </p:txBody>
      </p:sp>
      <p:sp>
        <p:nvSpPr>
          <p:cNvPr id="298" name="Google Shape;298;p37"/>
          <p:cNvSpPr/>
          <p:nvPr/>
        </p:nvSpPr>
        <p:spPr>
          <a:xfrm>
            <a:off x="2441121" y="1135948"/>
            <a:ext cx="1148004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Non-discrimination</a:t>
            </a:r>
            <a:endParaRPr sz="1000"/>
          </a:p>
        </p:txBody>
      </p:sp>
      <p:sp>
        <p:nvSpPr>
          <p:cNvPr id="299" name="Google Shape;299;p37"/>
          <p:cNvSpPr/>
          <p:nvPr/>
        </p:nvSpPr>
        <p:spPr>
          <a:xfrm>
            <a:off x="2983179" y="1555244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Equality</a:t>
            </a:r>
            <a:endParaRPr sz="1000"/>
          </a:p>
        </p:txBody>
      </p:sp>
      <p:sp>
        <p:nvSpPr>
          <p:cNvPr id="300" name="Google Shape;300;p37"/>
          <p:cNvSpPr/>
          <p:nvPr/>
        </p:nvSpPr>
        <p:spPr>
          <a:xfrm>
            <a:off x="3589125" y="3395911"/>
            <a:ext cx="1290600" cy="3936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1"/>
              <a:t>Sustainability</a:t>
            </a:r>
            <a:endParaRPr sz="1200" b="1"/>
          </a:p>
        </p:txBody>
      </p:sp>
      <p:sp>
        <p:nvSpPr>
          <p:cNvPr id="301" name="Google Shape;301;p37"/>
          <p:cNvSpPr/>
          <p:nvPr/>
        </p:nvSpPr>
        <p:spPr>
          <a:xfrm>
            <a:off x="2675710" y="3505960"/>
            <a:ext cx="743256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Benefit society</a:t>
            </a:r>
            <a:endParaRPr sz="1000"/>
          </a:p>
        </p:txBody>
      </p:sp>
      <p:sp>
        <p:nvSpPr>
          <p:cNvPr id="302" name="Google Shape;302;p37"/>
          <p:cNvSpPr/>
          <p:nvPr/>
        </p:nvSpPr>
        <p:spPr>
          <a:xfrm>
            <a:off x="3796700" y="2922298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Resources</a:t>
            </a:r>
            <a:endParaRPr sz="1000"/>
          </a:p>
        </p:txBody>
      </p:sp>
      <p:sp>
        <p:nvSpPr>
          <p:cNvPr id="303" name="Google Shape;303;p37"/>
          <p:cNvSpPr/>
          <p:nvPr/>
        </p:nvSpPr>
        <p:spPr>
          <a:xfrm>
            <a:off x="910187" y="1241873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Impact Inclusion</a:t>
            </a:r>
            <a:endParaRPr sz="1000"/>
          </a:p>
        </p:txBody>
      </p:sp>
      <p:sp>
        <p:nvSpPr>
          <p:cNvPr id="304" name="Google Shape;304;p37"/>
          <p:cNvSpPr/>
          <p:nvPr/>
        </p:nvSpPr>
        <p:spPr>
          <a:xfrm>
            <a:off x="677850" y="1732323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Design Inclusion</a:t>
            </a:r>
            <a:endParaRPr sz="1000"/>
          </a:p>
        </p:txBody>
      </p:sp>
      <p:sp>
        <p:nvSpPr>
          <p:cNvPr id="305" name="Google Shape;305;p37"/>
          <p:cNvSpPr/>
          <p:nvPr/>
        </p:nvSpPr>
        <p:spPr>
          <a:xfrm>
            <a:off x="2648925" y="2141048"/>
            <a:ext cx="1150524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Representative data</a:t>
            </a:r>
            <a:endParaRPr sz="1000"/>
          </a:p>
        </p:txBody>
      </p:sp>
      <p:sp>
        <p:nvSpPr>
          <p:cNvPr id="306" name="Google Shape;306;p37"/>
          <p:cNvSpPr/>
          <p:nvPr/>
        </p:nvSpPr>
        <p:spPr>
          <a:xfrm>
            <a:off x="7496000" y="2074781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Review of decisions</a:t>
            </a:r>
            <a:endParaRPr sz="1000"/>
          </a:p>
        </p:txBody>
      </p:sp>
      <p:sp>
        <p:nvSpPr>
          <p:cNvPr id="307" name="Google Shape;307;p37"/>
          <p:cNvSpPr/>
          <p:nvPr/>
        </p:nvSpPr>
        <p:spPr>
          <a:xfrm>
            <a:off x="6449250" y="2058856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Opt-Out</a:t>
            </a:r>
            <a:endParaRPr sz="1000"/>
          </a:p>
        </p:txBody>
      </p:sp>
      <p:sp>
        <p:nvSpPr>
          <p:cNvPr id="308" name="Google Shape;308;p37"/>
          <p:cNvSpPr/>
          <p:nvPr/>
        </p:nvSpPr>
        <p:spPr>
          <a:xfrm>
            <a:off x="5783938" y="2541029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Reliability</a:t>
            </a:r>
            <a:endParaRPr sz="1000"/>
          </a:p>
        </p:txBody>
      </p:sp>
      <p:sp>
        <p:nvSpPr>
          <p:cNvPr id="309" name="Google Shape;309;p37"/>
          <p:cNvSpPr/>
          <p:nvPr/>
        </p:nvSpPr>
        <p:spPr>
          <a:xfrm>
            <a:off x="6194250" y="3045404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Security</a:t>
            </a:r>
            <a:endParaRPr sz="1000"/>
          </a:p>
        </p:txBody>
      </p:sp>
      <p:sp>
        <p:nvSpPr>
          <p:cNvPr id="310" name="Google Shape;310;p37"/>
          <p:cNvSpPr/>
          <p:nvPr/>
        </p:nvSpPr>
        <p:spPr>
          <a:xfrm>
            <a:off x="7367513" y="3332460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Predictability</a:t>
            </a:r>
            <a:endParaRPr sz="1000"/>
          </a:p>
        </p:txBody>
      </p:sp>
      <p:sp>
        <p:nvSpPr>
          <p:cNvPr id="311" name="Google Shape;311;p37"/>
          <p:cNvSpPr/>
          <p:nvPr/>
        </p:nvSpPr>
        <p:spPr>
          <a:xfrm>
            <a:off x="5096313" y="3134486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Disclosure</a:t>
            </a:r>
            <a:endParaRPr sz="1000"/>
          </a:p>
        </p:txBody>
      </p:sp>
      <p:sp>
        <p:nvSpPr>
          <p:cNvPr id="312" name="Google Shape;312;p37"/>
          <p:cNvSpPr/>
          <p:nvPr/>
        </p:nvSpPr>
        <p:spPr>
          <a:xfrm>
            <a:off x="6601638" y="4184342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Auditing</a:t>
            </a:r>
            <a:endParaRPr sz="1000"/>
          </a:p>
        </p:txBody>
      </p:sp>
      <p:sp>
        <p:nvSpPr>
          <p:cNvPr id="313" name="Google Shape;313;p37"/>
          <p:cNvSpPr/>
          <p:nvPr/>
        </p:nvSpPr>
        <p:spPr>
          <a:xfrm>
            <a:off x="5248725" y="4258854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Awareness</a:t>
            </a:r>
            <a:endParaRPr sz="1000"/>
          </a:p>
        </p:txBody>
      </p:sp>
      <p:sp>
        <p:nvSpPr>
          <p:cNvPr id="314" name="Google Shape;314;p37"/>
          <p:cNvSpPr/>
          <p:nvPr/>
        </p:nvSpPr>
        <p:spPr>
          <a:xfrm>
            <a:off x="3912390" y="3995513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Environment</a:t>
            </a:r>
            <a:endParaRPr sz="1000"/>
          </a:p>
        </p:txBody>
      </p:sp>
      <p:sp>
        <p:nvSpPr>
          <p:cNvPr id="315" name="Google Shape;315;p37"/>
          <p:cNvSpPr/>
          <p:nvPr/>
        </p:nvSpPr>
        <p:spPr>
          <a:xfrm>
            <a:off x="691050" y="2833277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Liability</a:t>
            </a:r>
            <a:endParaRPr sz="1000"/>
          </a:p>
        </p:txBody>
      </p:sp>
      <p:sp>
        <p:nvSpPr>
          <p:cNvPr id="316" name="Google Shape;316;p37"/>
          <p:cNvSpPr/>
          <p:nvPr/>
        </p:nvSpPr>
        <p:spPr>
          <a:xfrm>
            <a:off x="2065125" y="3018890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Integrity</a:t>
            </a:r>
            <a:endParaRPr sz="1000"/>
          </a:p>
        </p:txBody>
      </p:sp>
      <p:sp>
        <p:nvSpPr>
          <p:cNvPr id="317" name="Google Shape;317;p37"/>
          <p:cNvSpPr/>
          <p:nvPr/>
        </p:nvSpPr>
        <p:spPr>
          <a:xfrm>
            <a:off x="4233724" y="2119344"/>
            <a:ext cx="92188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Personal information</a:t>
            </a:r>
            <a:endParaRPr sz="1000"/>
          </a:p>
        </p:txBody>
      </p:sp>
      <p:sp>
        <p:nvSpPr>
          <p:cNvPr id="318" name="Google Shape;318;p37"/>
          <p:cNvSpPr/>
          <p:nvPr/>
        </p:nvSpPr>
        <p:spPr>
          <a:xfrm>
            <a:off x="1346900" y="2275973"/>
            <a:ext cx="997218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Reversibility</a:t>
            </a:r>
            <a:endParaRPr sz="1000"/>
          </a:p>
        </p:txBody>
      </p:sp>
      <p:sp>
        <p:nvSpPr>
          <p:cNvPr id="319" name="Google Shape;319;p37"/>
          <p:cNvSpPr/>
          <p:nvPr/>
        </p:nvSpPr>
        <p:spPr>
          <a:xfrm>
            <a:off x="982650" y="3845441"/>
            <a:ext cx="868482" cy="317142"/>
          </a:xfrm>
          <a:prstGeom prst="flowChartTermina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Solidarity</a:t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4" name="Google Shape;324;p38"/>
          <p:cNvGraphicFramePr/>
          <p:nvPr/>
        </p:nvGraphicFramePr>
        <p:xfrm>
          <a:off x="311700" y="1017715"/>
          <a:ext cx="6091800" cy="3718585"/>
        </p:xfrm>
        <a:graphic>
          <a:graphicData uri="http://schemas.openxmlformats.org/drawingml/2006/table">
            <a:tbl>
              <a:tblPr>
                <a:noFill/>
                <a:tableStyleId>{D751E80C-B076-4325-AC9C-2FC5BD2BD5C1}</a:tableStyleId>
              </a:tblPr>
              <a:tblGrid>
                <a:gridCol w="253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/>
                        <a:t>privacy protection,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future of employment/worker rights</a:t>
                      </a:r>
                      <a:endParaRPr sz="9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fairness, non-discrimination, justice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responsible/intesified research funding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accountability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public awareness, education about AI and its risks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transparency, openness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dual-use problem, military, AI arms race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safety, cybersecurity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field-specific deliberations (health, military, mobility etc.)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common good, sustainability, well-being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human autonomy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human oversight, control, auditing</a:t>
                      </a:r>
                      <a:endParaRPr sz="900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diversity in the field of AI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solidarity, inclusion, social cohesion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certification for AI products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explainability, interpretability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protection of whistleblowers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science-policy link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cultural differences in the ethically aligned design of AI systems 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legislative framework, legal status of AI system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900">
                          <a:solidFill>
                            <a:schemeClr val="dk1"/>
                          </a:solidFill>
                        </a:rPr>
                        <a:t>hidden costs (labeling, clickwork, content moderation, energy, resources)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25" name="Google Shape;32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AI ethics issues (Hagendorff, 2020)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6" name="Google Shape;326;p38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327" name="Google Shape;32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References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" name="Google Shape;333;p39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334" name="Google Shape;334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 dirty="0" err="1"/>
              <a:t>Christoforaki</a:t>
            </a:r>
            <a:r>
              <a:rPr lang="de" dirty="0"/>
              <a:t>, Maria and Oya Deniz </a:t>
            </a:r>
            <a:r>
              <a:rPr lang="de" dirty="0" err="1"/>
              <a:t>Beyan</a:t>
            </a:r>
            <a:r>
              <a:rPr lang="de" dirty="0"/>
              <a:t>. “AI </a:t>
            </a:r>
            <a:r>
              <a:rPr lang="de" dirty="0" err="1"/>
              <a:t>Ethics</a:t>
            </a:r>
            <a:r>
              <a:rPr lang="de" dirty="0"/>
              <a:t>—A </a:t>
            </a:r>
            <a:r>
              <a:rPr lang="de" dirty="0" err="1"/>
              <a:t>Bird’s</a:t>
            </a:r>
            <a:r>
              <a:rPr lang="de" dirty="0"/>
              <a:t> Eye View.” Applied Sciences (2022)</a:t>
            </a:r>
            <a:endParaRPr dirty="0"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 dirty="0"/>
              <a:t>Fjeld, Jessica, Nele Achten, Hannah </a:t>
            </a:r>
            <a:r>
              <a:rPr lang="de" dirty="0" err="1"/>
              <a:t>Hilligoss</a:t>
            </a:r>
            <a:r>
              <a:rPr lang="de" dirty="0"/>
              <a:t>, Adam Nagy, and </a:t>
            </a:r>
            <a:r>
              <a:rPr lang="de" dirty="0" err="1"/>
              <a:t>Madhulika</a:t>
            </a:r>
            <a:r>
              <a:rPr lang="de" dirty="0"/>
              <a:t> </a:t>
            </a:r>
            <a:r>
              <a:rPr lang="de" dirty="0" err="1"/>
              <a:t>Srikumar</a:t>
            </a:r>
            <a:r>
              <a:rPr lang="de" dirty="0"/>
              <a:t>. "</a:t>
            </a:r>
            <a:r>
              <a:rPr lang="de" dirty="0" err="1"/>
              <a:t>Principled</a:t>
            </a:r>
            <a:r>
              <a:rPr lang="de" dirty="0"/>
              <a:t> </a:t>
            </a:r>
            <a:r>
              <a:rPr lang="de" dirty="0" err="1"/>
              <a:t>Artificial</a:t>
            </a:r>
            <a:r>
              <a:rPr lang="de" dirty="0"/>
              <a:t> </a:t>
            </a:r>
            <a:r>
              <a:rPr lang="de" dirty="0" err="1"/>
              <a:t>Intelligence</a:t>
            </a:r>
            <a:r>
              <a:rPr lang="de" dirty="0"/>
              <a:t>: Mapping Consensus in </a:t>
            </a:r>
            <a:r>
              <a:rPr lang="de" dirty="0" err="1"/>
              <a:t>Ethical</a:t>
            </a:r>
            <a:r>
              <a:rPr lang="de" dirty="0"/>
              <a:t> and Rights-</a:t>
            </a:r>
            <a:r>
              <a:rPr lang="de" dirty="0" err="1"/>
              <a:t>based</a:t>
            </a:r>
            <a:r>
              <a:rPr lang="de" dirty="0"/>
              <a:t> </a:t>
            </a:r>
            <a:r>
              <a:rPr lang="de" dirty="0" err="1"/>
              <a:t>Approaches</a:t>
            </a:r>
            <a:r>
              <a:rPr lang="de" dirty="0"/>
              <a:t> </a:t>
            </a:r>
            <a:r>
              <a:rPr lang="de" dirty="0" err="1"/>
              <a:t>to</a:t>
            </a:r>
            <a:r>
              <a:rPr lang="de" dirty="0"/>
              <a:t> </a:t>
            </a:r>
            <a:r>
              <a:rPr lang="de" dirty="0" err="1"/>
              <a:t>Principles</a:t>
            </a:r>
            <a:r>
              <a:rPr lang="de" dirty="0"/>
              <a:t> </a:t>
            </a:r>
            <a:r>
              <a:rPr lang="de" dirty="0" err="1"/>
              <a:t>for</a:t>
            </a:r>
            <a:r>
              <a:rPr lang="de" dirty="0"/>
              <a:t> AI." </a:t>
            </a:r>
            <a:r>
              <a:rPr lang="de" dirty="0" err="1"/>
              <a:t>Berkman</a:t>
            </a:r>
            <a:r>
              <a:rPr lang="de" dirty="0"/>
              <a:t> Klein Center </a:t>
            </a:r>
            <a:r>
              <a:rPr lang="de" dirty="0" err="1"/>
              <a:t>for</a:t>
            </a:r>
            <a:r>
              <a:rPr lang="de" dirty="0"/>
              <a:t> Internet &amp; Society, (2020).</a:t>
            </a:r>
            <a:endParaRPr dirty="0"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 dirty="0"/>
              <a:t>Ibáñez, J.C., </a:t>
            </a:r>
            <a:r>
              <a:rPr lang="de" dirty="0" err="1"/>
              <a:t>Olmeda</a:t>
            </a:r>
            <a:r>
              <a:rPr lang="de" dirty="0"/>
              <a:t>, M.V. </a:t>
            </a:r>
            <a:r>
              <a:rPr lang="de" dirty="0" err="1"/>
              <a:t>Operationalising</a:t>
            </a:r>
            <a:r>
              <a:rPr lang="de" dirty="0"/>
              <a:t> AI </a:t>
            </a:r>
            <a:r>
              <a:rPr lang="de" dirty="0" err="1"/>
              <a:t>ethics</a:t>
            </a:r>
            <a:r>
              <a:rPr lang="de" dirty="0"/>
              <a:t>: </a:t>
            </a:r>
            <a:r>
              <a:rPr lang="de" dirty="0" err="1"/>
              <a:t>how</a:t>
            </a:r>
            <a:r>
              <a:rPr lang="de" dirty="0"/>
              <a:t> </a:t>
            </a:r>
            <a:r>
              <a:rPr lang="de" dirty="0" err="1"/>
              <a:t>are</a:t>
            </a:r>
            <a:r>
              <a:rPr lang="de" dirty="0"/>
              <a:t> </a:t>
            </a:r>
            <a:r>
              <a:rPr lang="de" dirty="0" err="1"/>
              <a:t>companies</a:t>
            </a:r>
            <a:r>
              <a:rPr lang="de" dirty="0"/>
              <a:t> </a:t>
            </a:r>
            <a:r>
              <a:rPr lang="de" dirty="0" err="1"/>
              <a:t>bridging</a:t>
            </a:r>
            <a:r>
              <a:rPr lang="de" dirty="0"/>
              <a:t> </a:t>
            </a:r>
            <a:r>
              <a:rPr lang="de" dirty="0" err="1"/>
              <a:t>the</a:t>
            </a:r>
            <a:r>
              <a:rPr lang="de" dirty="0"/>
              <a:t> </a:t>
            </a:r>
            <a:r>
              <a:rPr lang="de" dirty="0" err="1"/>
              <a:t>gap</a:t>
            </a:r>
            <a:r>
              <a:rPr lang="de" dirty="0"/>
              <a:t> </a:t>
            </a:r>
            <a:r>
              <a:rPr lang="de" dirty="0" err="1"/>
              <a:t>between</a:t>
            </a:r>
            <a:r>
              <a:rPr lang="de" dirty="0"/>
              <a:t> </a:t>
            </a:r>
            <a:r>
              <a:rPr lang="de" dirty="0" err="1"/>
              <a:t>practice</a:t>
            </a:r>
            <a:r>
              <a:rPr lang="de" dirty="0"/>
              <a:t> and </a:t>
            </a:r>
            <a:r>
              <a:rPr lang="de" dirty="0" err="1"/>
              <a:t>principles</a:t>
            </a:r>
            <a:r>
              <a:rPr lang="de" dirty="0"/>
              <a:t>? An </a:t>
            </a:r>
            <a:r>
              <a:rPr lang="de" dirty="0" err="1"/>
              <a:t>exploratory</a:t>
            </a:r>
            <a:r>
              <a:rPr lang="de" dirty="0"/>
              <a:t> </a:t>
            </a:r>
            <a:r>
              <a:rPr lang="de" dirty="0" err="1"/>
              <a:t>study</a:t>
            </a:r>
            <a:r>
              <a:rPr lang="de" dirty="0"/>
              <a:t>. AI &amp; </a:t>
            </a:r>
            <a:r>
              <a:rPr lang="de" dirty="0" err="1"/>
              <a:t>Soc</a:t>
            </a:r>
            <a:r>
              <a:rPr lang="de" dirty="0"/>
              <a:t> 37, 1663–1687 (2022).</a:t>
            </a:r>
            <a:endParaRPr dirty="0"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 dirty="0" err="1"/>
              <a:t>Jobin</a:t>
            </a:r>
            <a:r>
              <a:rPr lang="de" dirty="0"/>
              <a:t>, Anna et al. “</a:t>
            </a:r>
            <a:r>
              <a:rPr lang="de" dirty="0" err="1"/>
              <a:t>Artificial</a:t>
            </a:r>
            <a:r>
              <a:rPr lang="de" dirty="0"/>
              <a:t> </a:t>
            </a:r>
            <a:r>
              <a:rPr lang="de" dirty="0" err="1"/>
              <a:t>Intelligence</a:t>
            </a:r>
            <a:r>
              <a:rPr lang="de" dirty="0"/>
              <a:t>: </a:t>
            </a:r>
            <a:r>
              <a:rPr lang="de" dirty="0" err="1"/>
              <a:t>the</a:t>
            </a:r>
            <a:r>
              <a:rPr lang="de" dirty="0"/>
              <a:t> global </a:t>
            </a:r>
            <a:r>
              <a:rPr lang="de" dirty="0" err="1"/>
              <a:t>landscape</a:t>
            </a:r>
            <a:r>
              <a:rPr lang="de" dirty="0"/>
              <a:t> </a:t>
            </a:r>
            <a:r>
              <a:rPr lang="de" dirty="0" err="1"/>
              <a:t>of</a:t>
            </a:r>
            <a:r>
              <a:rPr lang="de" dirty="0"/>
              <a:t> </a:t>
            </a:r>
            <a:r>
              <a:rPr lang="de" dirty="0" err="1"/>
              <a:t>ethics</a:t>
            </a:r>
            <a:r>
              <a:rPr lang="de" dirty="0"/>
              <a:t> </a:t>
            </a:r>
            <a:r>
              <a:rPr lang="de" dirty="0" err="1"/>
              <a:t>guidelines</a:t>
            </a:r>
            <a:r>
              <a:rPr lang="de" dirty="0"/>
              <a:t>.” </a:t>
            </a:r>
            <a:r>
              <a:rPr lang="de" dirty="0" err="1"/>
              <a:t>ArXiv</a:t>
            </a:r>
            <a:r>
              <a:rPr lang="de" dirty="0"/>
              <a:t> </a:t>
            </a:r>
            <a:r>
              <a:rPr lang="de" dirty="0" err="1"/>
              <a:t>abs</a:t>
            </a:r>
            <a:r>
              <a:rPr lang="de" dirty="0"/>
              <a:t>/1906.11668 (2019): n. </a:t>
            </a:r>
            <a:r>
              <a:rPr lang="de" dirty="0" err="1"/>
              <a:t>pag</a:t>
            </a:r>
            <a:r>
              <a:rPr lang="de" dirty="0"/>
              <a:t>.</a:t>
            </a:r>
            <a:endParaRPr dirty="0"/>
          </a:p>
          <a:p>
            <a:pPr marL="457200" lvl="0" indent="-316706" algn="l" rtl="0">
              <a:spcBef>
                <a:spcPts val="0"/>
              </a:spcBef>
              <a:spcAft>
                <a:spcPts val="0"/>
              </a:spcAft>
              <a:buSzPct val="93750"/>
              <a:buChar char="●"/>
            </a:pPr>
            <a:r>
              <a:rPr lang="de" dirty="0" err="1"/>
              <a:t>Solanki</a:t>
            </a:r>
            <a:r>
              <a:rPr lang="de" dirty="0"/>
              <a:t>, </a:t>
            </a:r>
            <a:r>
              <a:rPr lang="de" dirty="0" err="1"/>
              <a:t>Pravik</a:t>
            </a:r>
            <a:r>
              <a:rPr lang="de" dirty="0"/>
              <a:t> et al. “</a:t>
            </a:r>
            <a:r>
              <a:rPr lang="de" dirty="0" err="1"/>
              <a:t>Operationalising</a:t>
            </a:r>
            <a:r>
              <a:rPr lang="de" dirty="0"/>
              <a:t> </a:t>
            </a:r>
            <a:r>
              <a:rPr lang="de" dirty="0" err="1"/>
              <a:t>ethics</a:t>
            </a:r>
            <a:r>
              <a:rPr lang="de" dirty="0"/>
              <a:t> in </a:t>
            </a:r>
            <a:r>
              <a:rPr lang="de" dirty="0" err="1"/>
              <a:t>artificial</a:t>
            </a:r>
            <a:r>
              <a:rPr lang="de" dirty="0"/>
              <a:t> </a:t>
            </a:r>
            <a:r>
              <a:rPr lang="de" dirty="0" err="1"/>
              <a:t>intelligence</a:t>
            </a:r>
            <a:r>
              <a:rPr lang="de" dirty="0"/>
              <a:t> </a:t>
            </a:r>
            <a:r>
              <a:rPr lang="de" dirty="0" err="1"/>
              <a:t>for</a:t>
            </a:r>
            <a:r>
              <a:rPr lang="de" dirty="0"/>
              <a:t> </a:t>
            </a:r>
            <a:r>
              <a:rPr lang="de" dirty="0" err="1"/>
              <a:t>healthcare</a:t>
            </a:r>
            <a:r>
              <a:rPr lang="de" dirty="0"/>
              <a:t>: a </a:t>
            </a:r>
            <a:r>
              <a:rPr lang="de" dirty="0" err="1"/>
              <a:t>framework</a:t>
            </a:r>
            <a:r>
              <a:rPr lang="de" dirty="0"/>
              <a:t> </a:t>
            </a:r>
            <a:r>
              <a:rPr lang="de" dirty="0" err="1"/>
              <a:t>for</a:t>
            </a:r>
            <a:r>
              <a:rPr lang="de" dirty="0"/>
              <a:t> AI </a:t>
            </a:r>
            <a:r>
              <a:rPr lang="de" dirty="0" err="1"/>
              <a:t>developers</a:t>
            </a:r>
            <a:r>
              <a:rPr lang="de" dirty="0"/>
              <a:t>.” AI and </a:t>
            </a:r>
            <a:r>
              <a:rPr lang="de" dirty="0" err="1"/>
              <a:t>Ethics</a:t>
            </a:r>
            <a:r>
              <a:rPr lang="de" dirty="0"/>
              <a:t> 3 (2022): 223 - 240.</a:t>
            </a:r>
            <a:endParaRPr dirty="0"/>
          </a:p>
        </p:txBody>
      </p:sp>
      <p:sp>
        <p:nvSpPr>
          <p:cNvPr id="335" name="Google Shape;33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26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About the Paper and Author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72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Hagendorff, T. (2020). “</a:t>
            </a:r>
            <a:r>
              <a:rPr lang="de" i="1"/>
              <a:t>The Ethics of AI Ethics: An Evaluation of Guidelines.”</a:t>
            </a:r>
            <a:r>
              <a:rPr lang="de"/>
              <a:t> is an overview of existing AI guidelines published in Minds and Machines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Third most cited paper in the AI Ethics research field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Cluster of Excellence ML in Tübingen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Currently research group leader at University of Stuttgart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Published a lot on AI Ethics and the intersection of Machine Learning and Cognitive Science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Fun fact: World record holder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0900" y="1660312"/>
            <a:ext cx="1716901" cy="186883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7034850" y="3518800"/>
            <a:ext cx="1689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Dr. Thilo Hagendorff</a:t>
            </a:r>
            <a:endParaRPr sz="1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Motivation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8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Boom of AI technologies comes with plethora of ethical guidelines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AI Ethics lack mechanisms to reinforce its own ethical principles: </a:t>
            </a:r>
            <a:r>
              <a:rPr lang="de" b="1"/>
              <a:t>No</a:t>
            </a:r>
            <a:r>
              <a:rPr lang="de"/>
              <a:t> </a:t>
            </a:r>
            <a:r>
              <a:rPr lang="de" b="1"/>
              <a:t>legal bindings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Little research about implementation of ethical goals and values exists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</a:t>
            </a:fld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311700" y="3360400"/>
            <a:ext cx="85206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</a:pPr>
            <a:r>
              <a:rPr lang="de"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Previous research systematically scoped literature on AI Ethics (Jobin et al., 2019)</a:t>
            </a:r>
            <a:endParaRPr sz="16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</a:pPr>
            <a:r>
              <a:rPr lang="de"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Hagendorff gives overview of issues and normative stances, shows the </a:t>
            </a:r>
            <a:r>
              <a:rPr lang="de" sz="16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bigger picture of AI Ethics</a:t>
            </a:r>
            <a:r>
              <a:rPr lang="de"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6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400" y="1304875"/>
            <a:ext cx="3098701" cy="187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Method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21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The paper identifies common guidelines of AI Ethics (from science and industry as well as publications of “AI superpowers” China, US and EU)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Highlights occurence of 22 criteria across the different guidelines 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/>
              <a:t>Among the issues: fairness, privacy, explainability</a:t>
            </a:r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5</a:t>
            </a:fld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9675" y="1276292"/>
            <a:ext cx="3709573" cy="18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9675" y="3166604"/>
            <a:ext cx="3709573" cy="102157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>
            <a:spLocks noGrp="1"/>
          </p:cNvSpPr>
          <p:nvPr>
            <p:ph type="subTitle" idx="2"/>
          </p:nvPr>
        </p:nvSpPr>
        <p:spPr>
          <a:xfrm>
            <a:off x="5012627" y="4207804"/>
            <a:ext cx="366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</a:rPr>
              <a:t>Overview of AI Ethics guidelines (Hagendorff, 2019)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Selected Principles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6</a:t>
            </a:fld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1263675" y="1160625"/>
            <a:ext cx="72819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Privacy</a:t>
            </a: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systems should respect the privacy of individuals and give individuals freedom of choice over their data</a:t>
            </a:r>
            <a:endParaRPr sz="1300"/>
          </a:p>
        </p:txBody>
      </p:sp>
      <p:sp>
        <p:nvSpPr>
          <p:cNvPr id="118" name="Google Shape;118;p19"/>
          <p:cNvSpPr/>
          <p:nvPr/>
        </p:nvSpPr>
        <p:spPr>
          <a:xfrm>
            <a:off x="1263625" y="1859500"/>
            <a:ext cx="72819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Fairness</a:t>
            </a:r>
            <a:r>
              <a:rPr lang="de" sz="1300"/>
              <a:t> </a:t>
            </a:r>
            <a:endParaRPr sz="13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systems to be designed and used to maximize fairness and promote inclusivity</a:t>
            </a:r>
            <a:endParaRPr sz="1300"/>
          </a:p>
        </p:txBody>
      </p:sp>
      <p:sp>
        <p:nvSpPr>
          <p:cNvPr id="119" name="Google Shape;119;p19"/>
          <p:cNvSpPr/>
          <p:nvPr/>
        </p:nvSpPr>
        <p:spPr>
          <a:xfrm>
            <a:off x="1263625" y="2482175"/>
            <a:ext cx="72819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Accountability</a:t>
            </a:r>
            <a:r>
              <a:rPr lang="de" sz="1300"/>
              <a:t> 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Responsibility for the impacts of AI systems should be appropriately distributed</a:t>
            </a:r>
            <a:endParaRPr sz="1300"/>
          </a:p>
        </p:txBody>
      </p:sp>
      <p:sp>
        <p:nvSpPr>
          <p:cNvPr id="120" name="Google Shape;120;p19"/>
          <p:cNvSpPr/>
          <p:nvPr/>
        </p:nvSpPr>
        <p:spPr>
          <a:xfrm>
            <a:off x="1263625" y="3181050"/>
            <a:ext cx="72819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Transparency</a:t>
            </a:r>
            <a:r>
              <a:rPr lang="de" sz="1300" b="1"/>
              <a:t> </a:t>
            </a: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systems should be designed and implemented to be understandable and to allow oversight</a:t>
            </a:r>
            <a:endParaRPr sz="1300"/>
          </a:p>
        </p:txBody>
      </p:sp>
      <p:sp>
        <p:nvSpPr>
          <p:cNvPr id="121" name="Google Shape;121;p19"/>
          <p:cNvSpPr/>
          <p:nvPr/>
        </p:nvSpPr>
        <p:spPr>
          <a:xfrm>
            <a:off x="1263625" y="3947625"/>
            <a:ext cx="72819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 b="1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Safety</a:t>
            </a:r>
            <a:r>
              <a:rPr lang="de" sz="1300" b="1"/>
              <a:t> </a:t>
            </a:r>
            <a:endParaRPr sz="1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systems should be safe, performing as intended, and secure, resistant to being compromised by unauthorized parties</a:t>
            </a:r>
            <a:endParaRPr sz="1300"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612" y="3271875"/>
            <a:ext cx="492513" cy="492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322" y="3963668"/>
            <a:ext cx="543100" cy="54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326" y="1175424"/>
            <a:ext cx="543100" cy="5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0612" y="2580075"/>
            <a:ext cx="492525" cy="4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5325" y="1888438"/>
            <a:ext cx="543100" cy="5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933325" y="445025"/>
            <a:ext cx="69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Privacy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Consent</a:t>
            </a:r>
            <a:r>
              <a:rPr lang="de"/>
              <a:t>: Persons data should not be used without their knowledge and permission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Control over the Use of Data</a:t>
            </a:r>
            <a:r>
              <a:rPr lang="de"/>
              <a:t>: Subject should have influence over how and why their information is used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Ability to Restrict Processing</a:t>
            </a:r>
            <a:r>
              <a:rPr lang="de"/>
              <a:t>: Subject has the power to have their data restricted from use in connection with AI technology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Right to Rectification</a:t>
            </a:r>
            <a:r>
              <a:rPr lang="de"/>
              <a:t>: Subject has right to amend or modify information held by a data controller if it is incorrect or incomplete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Right to Erasure</a:t>
            </a:r>
            <a:r>
              <a:rPr lang="de"/>
              <a:t>: Subject has right to remove their personal data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Privacy by Design</a:t>
            </a:r>
            <a:r>
              <a:rPr lang="de"/>
              <a:t>: An obligation on AI developers to integrate considerations of data privacy into the construction of an AI system and the overall data lifecycle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Data Protection Laws</a:t>
            </a:r>
            <a:r>
              <a:rPr lang="de"/>
              <a:t>: Recommendation that governments introduce data privacy laws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7</a:t>
            </a:fld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26" y="489624"/>
            <a:ext cx="543100" cy="5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933325" y="445025"/>
            <a:ext cx="69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Fairness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Non-discrimination / Prevention of Bias</a:t>
            </a:r>
            <a:r>
              <a:rPr lang="de"/>
              <a:t>: Bias in training data and AI design should be mitigated to prevent discriminatory impacts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Representative and High quality data</a:t>
            </a:r>
            <a:r>
              <a:rPr lang="de"/>
              <a:t>: The inputs of an AI system should accurately relate to the population of interest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Fairness</a:t>
            </a:r>
            <a:r>
              <a:rPr lang="de"/>
              <a:t>: Equitable and impartial treatment of subjects by AI systems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Equality</a:t>
            </a:r>
            <a:r>
              <a:rPr lang="de"/>
              <a:t>: All subjects, regardless of their background, deserve the same opportunities and protection within AI systems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Inclusiveness in Impact</a:t>
            </a:r>
            <a:r>
              <a:rPr lang="de"/>
              <a:t>: Benefits from AI systems should be distributed in a just way, especially those that have been excluded historically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Inclusiveness in Design</a:t>
            </a:r>
            <a:r>
              <a:rPr lang="de"/>
              <a:t>: Ethical AI systems require diverse participation in the development process</a:t>
            </a: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8</a:t>
            </a:fld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25" y="489075"/>
            <a:ext cx="543100" cy="5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12" y="522675"/>
            <a:ext cx="492525" cy="49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933325" y="445025"/>
            <a:ext cx="698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Accountability</a:t>
            </a:r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Impact Assessments</a:t>
            </a:r>
            <a:r>
              <a:rPr lang="de"/>
              <a:t>: Human rights assessments and identification, prevention, and mitigation of negative impacts of AI technology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Environmental Responsibility</a:t>
            </a:r>
            <a:r>
              <a:rPr lang="de"/>
              <a:t>: Developers of AI systems must be responsible for its ecological impacts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Evaluation and Auditing Requirement</a:t>
            </a:r>
            <a:r>
              <a:rPr lang="de"/>
              <a:t>: AI systems should be auditable and continually improved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Creation of a Monitoring Body</a:t>
            </a:r>
            <a:r>
              <a:rPr lang="de"/>
              <a:t>: A organization is needed to create and oversee standards and best practices in AI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Ability to Appeal</a:t>
            </a:r>
            <a:r>
              <a:rPr lang="de"/>
              <a:t>: Individual who is subject of a decision made by AI should be able to challenge that decision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Remedy for Automated Decision</a:t>
            </a:r>
            <a:r>
              <a:rPr lang="de"/>
              <a:t>: Remedies for AI decisions should be available</a:t>
            </a:r>
            <a:endParaRPr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de" b="1"/>
              <a:t>Liability</a:t>
            </a:r>
            <a:r>
              <a:rPr lang="de"/>
              <a:t>: Individuals at fault for harm caused by AI system can be held accountable</a:t>
            </a: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9</a:t>
            </a:fld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subTitle" idx="2"/>
          </p:nvPr>
        </p:nvSpPr>
        <p:spPr>
          <a:xfrm>
            <a:off x="311700" y="4663225"/>
            <a:ext cx="774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Responsible Data Science, Ethics of AI Ethics - Katharina Alefs, Raphael Reimann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2588</Words>
  <Application>Microsoft Macintosh PowerPoint</Application>
  <PresentationFormat>On-screen Show (16:9)</PresentationFormat>
  <Paragraphs>276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Helvetica Neue</vt:lpstr>
      <vt:lpstr>Arial</vt:lpstr>
      <vt:lpstr>Simple Light</vt:lpstr>
      <vt:lpstr>Ethics of AI Ethics: An Evaluation of Guidelines</vt:lpstr>
      <vt:lpstr>Agenda</vt:lpstr>
      <vt:lpstr>About the Paper and Author</vt:lpstr>
      <vt:lpstr>Motivation </vt:lpstr>
      <vt:lpstr>Method</vt:lpstr>
      <vt:lpstr>Selected Principles </vt:lpstr>
      <vt:lpstr>Privacy</vt:lpstr>
      <vt:lpstr>Fairness</vt:lpstr>
      <vt:lpstr>Accountability</vt:lpstr>
      <vt:lpstr>Transparency</vt:lpstr>
      <vt:lpstr>Safety</vt:lpstr>
      <vt:lpstr>What is missing?</vt:lpstr>
      <vt:lpstr>AI Ethics in Practice</vt:lpstr>
      <vt:lpstr>Effectiveness of AI Ethics</vt:lpstr>
      <vt:lpstr>Improving AI Ethics: Proposal I</vt:lpstr>
      <vt:lpstr>Improving AI Ethics: Proposal II</vt:lpstr>
      <vt:lpstr>Conclusion</vt:lpstr>
      <vt:lpstr>Reception &amp; Critique </vt:lpstr>
      <vt:lpstr>Recent technological developments</vt:lpstr>
      <vt:lpstr>UNESCO Recommendation</vt:lpstr>
      <vt:lpstr>AI Act of the European Union</vt:lpstr>
      <vt:lpstr>Further Reading</vt:lpstr>
      <vt:lpstr>Questions for Discussion</vt:lpstr>
      <vt:lpstr>Mapping of AI ethics issues</vt:lpstr>
      <vt:lpstr>AI ethics issues (Hagendorff, 2020)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</dc:title>
  <cp:lastModifiedBy>Raphael Reimann</cp:lastModifiedBy>
  <cp:revision>1</cp:revision>
  <dcterms:modified xsi:type="dcterms:W3CDTF">2023-05-17T15:27:56Z</dcterms:modified>
</cp:coreProperties>
</file>